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67" r:id="rId5"/>
    <p:sldId id="268" r:id="rId6"/>
    <p:sldId id="260" r:id="rId7"/>
    <p:sldId id="277" r:id="rId8"/>
    <p:sldId id="261" r:id="rId9"/>
    <p:sldId id="270" r:id="rId10"/>
    <p:sldId id="271" r:id="rId11"/>
    <p:sldId id="272" r:id="rId12"/>
    <p:sldId id="331" r:id="rId13"/>
    <p:sldId id="279" r:id="rId14"/>
    <p:sldId id="332" r:id="rId15"/>
    <p:sldId id="333" r:id="rId16"/>
    <p:sldId id="334" r:id="rId17"/>
    <p:sldId id="335" r:id="rId18"/>
    <p:sldId id="336" r:id="rId19"/>
    <p:sldId id="319" r:id="rId20"/>
    <p:sldId id="305" r:id="rId21"/>
    <p:sldId id="281" r:id="rId22"/>
    <p:sldId id="282" r:id="rId23"/>
    <p:sldId id="283" r:id="rId24"/>
    <p:sldId id="284" r:id="rId25"/>
    <p:sldId id="314" r:id="rId26"/>
    <p:sldId id="315" r:id="rId27"/>
    <p:sldId id="316" r:id="rId28"/>
    <p:sldId id="317" r:id="rId29"/>
    <p:sldId id="285" r:id="rId30"/>
    <p:sldId id="318" r:id="rId31"/>
    <p:sldId id="286" r:id="rId32"/>
    <p:sldId id="287" r:id="rId33"/>
    <p:sldId id="288" r:id="rId34"/>
    <p:sldId id="289" r:id="rId35"/>
    <p:sldId id="337" r:id="rId36"/>
    <p:sldId id="338" r:id="rId37"/>
    <p:sldId id="339" r:id="rId38"/>
    <p:sldId id="329" r:id="rId39"/>
    <p:sldId id="330" r:id="rId40"/>
    <p:sldId id="299" r:id="rId41"/>
    <p:sldId id="300" r:id="rId42"/>
    <p:sldId id="280" r:id="rId43"/>
    <p:sldId id="291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292" r:id="rId54"/>
    <p:sldId id="294" r:id="rId55"/>
    <p:sldId id="295" r:id="rId56"/>
    <p:sldId id="296" r:id="rId57"/>
    <p:sldId id="293" r:id="rId58"/>
    <p:sldId id="298" r:id="rId59"/>
    <p:sldId id="297" r:id="rId60"/>
    <p:sldId id="278" r:id="rId61"/>
    <p:sldId id="262" r:id="rId62"/>
    <p:sldId id="275" r:id="rId63"/>
    <p:sldId id="276" r:id="rId64"/>
    <p:sldId id="269" r:id="rId65"/>
    <p:sldId id="263" r:id="rId66"/>
    <p:sldId id="265" r:id="rId67"/>
  </p:sldIdLst>
  <p:sldSz cx="24384000" cy="13716000"/>
  <p:notesSz cx="6858000" cy="9144000"/>
  <p:embeddedFontLst>
    <p:embeddedFont>
      <p:font typeface="Pretendard Bold" panose="020B0600000101010101" charset="-127"/>
      <p:bold r:id="rId69"/>
    </p:embeddedFont>
    <p:embeddedFont>
      <p:font typeface="Pretendard Regular" panose="020B0600000101010101" charset="-127"/>
      <p:regular r:id="rId70"/>
    </p:embeddedFont>
    <p:embeddedFont>
      <p:font typeface="Pretendard" panose="02000503000000020004" pitchFamily="50" charset="-127"/>
      <p:regular r:id="rId71"/>
      <p:bold r:id="rId72"/>
    </p:embeddedFont>
    <p:embeddedFont>
      <p:font typeface="Pretendard ExtraLight" panose="02000303000000020004" pitchFamily="50" charset="-127"/>
      <p:regular r:id="rId73"/>
    </p:embeddedFont>
    <p:embeddedFont>
      <p:font typeface="Pretendard Light" panose="02000403000000020004" pitchFamily="50" charset="-127"/>
      <p:regular r:id="rId74"/>
    </p:embeddedFont>
    <p:embeddedFont>
      <p:font typeface="Pretendard Medium" panose="02000603000000020004" pitchFamily="50" charset="-127"/>
      <p:regular r:id="rId75"/>
      <p:bold r:id="rId76"/>
    </p:embeddedFont>
    <p:embeddedFont>
      <p:font typeface="Pretendard SemiBold" panose="02000703000000020004" pitchFamily="50" charset="-127"/>
      <p:bold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BA4"/>
    <a:srgbClr val="0E6D62"/>
    <a:srgbClr val="C7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6" autoAdjust="0"/>
    <p:restoredTop sz="94358" autoAdjust="0"/>
  </p:normalViewPr>
  <p:slideViewPr>
    <p:cSldViewPr>
      <p:cViewPr varScale="1">
        <p:scale>
          <a:sx n="51" d="100"/>
          <a:sy n="51" d="100"/>
        </p:scale>
        <p:origin x="186" y="198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3DEC1-B45C-4F6E-BE87-FC8670059758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86E49-C8C6-449C-8E10-2F49FF28B5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7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3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C48A0-3A4C-CB56-8038-12C4A85E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B487C0-676E-87C1-E866-41920269D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A9E63E-76E5-C713-3F00-32EF6EB16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A13D2-CD9F-BB62-4BEC-30B17873F7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21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C142D-FD37-7BB7-4952-86C2464A6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61C855-B1E0-1524-86B2-B972756BA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084930-1FCC-8EBB-4E0D-5B0CC7EA6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D0AAB3-381E-B279-6EA9-83EB612B1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031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3F666-EA01-6E46-F87B-CEAADCA6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36FDE4-A223-4AA6-20C4-0A5AE212D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3C7E87-FC8E-82DF-EF7A-304DB3788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BEC730-5248-2C8F-1535-7250299A0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718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CEC11-6C51-0697-7483-01D5A807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1C5167-243C-B298-0D55-4D5E370AA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E0612F-50CB-5B84-3FFE-D32284ED7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E22378-B318-0BAA-F5F6-0DF87176B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92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9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924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761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808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80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000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9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38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512EE-7A62-1CE7-E3C4-DF17E94D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BAA97A-6C2C-87E5-5246-0BBBCB4D7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13FCF7-DDB5-B165-2B65-1ACB654D9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651F6-3314-81F3-008F-49EB644A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981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33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8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4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70692-EF25-E1F2-AA9D-BD9C0FF1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8DC404-1865-A1EB-3B33-89A014012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902239-6448-2A39-F816-55855F92E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B5826C-734C-A2F2-DCC9-B16EE9D4E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728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058D2-370E-24E9-1B85-443F2F820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D1CC2D-7A3F-D795-C67E-C773F8C51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DAA351-A322-5013-0F62-84D72E374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47BDB-9542-6DAA-56AF-79CE44C0F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03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FC11-20E5-F0F8-73E8-681CA92AC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72267D-F0F8-F85F-ABC3-5F2100139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20A50E-123B-2D08-7D11-4B7AC8CA1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4157C3-232B-4F02-8B85-49C11EB46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255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15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E86E49-C8C6-449C-8E10-2F49FF28B5D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521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2.png"/><Relationship Id="rId7" Type="http://schemas.openxmlformats.org/officeDocument/2006/relationships/image" Target="../media/image8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76.png"/><Relationship Id="rId5" Type="http://schemas.openxmlformats.org/officeDocument/2006/relationships/image" Target="../media/image69.png"/><Relationship Id="rId10" Type="http://schemas.openxmlformats.org/officeDocument/2006/relationships/image" Target="../media/image86.png"/><Relationship Id="rId4" Type="http://schemas.openxmlformats.org/officeDocument/2006/relationships/image" Target="../media/image63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89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56.pn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image" Target="../media/image63.png"/><Relationship Id="rId10" Type="http://schemas.openxmlformats.org/officeDocument/2006/relationships/image" Target="../media/image94.JPG"/><Relationship Id="rId4" Type="http://schemas.openxmlformats.org/officeDocument/2006/relationships/image" Target="../media/image62.png"/><Relationship Id="rId9" Type="http://schemas.openxmlformats.org/officeDocument/2006/relationships/image" Target="../media/image9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56.png"/><Relationship Id="rId7" Type="http://schemas.openxmlformats.org/officeDocument/2006/relationships/image" Target="../media/image9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G"/><Relationship Id="rId11" Type="http://schemas.openxmlformats.org/officeDocument/2006/relationships/image" Target="../media/image100.JPG"/><Relationship Id="rId5" Type="http://schemas.openxmlformats.org/officeDocument/2006/relationships/image" Target="../media/image63.png"/><Relationship Id="rId10" Type="http://schemas.openxmlformats.org/officeDocument/2006/relationships/image" Target="../media/image99.JPG"/><Relationship Id="rId4" Type="http://schemas.openxmlformats.org/officeDocument/2006/relationships/image" Target="../media/image62.png"/><Relationship Id="rId9" Type="http://schemas.openxmlformats.org/officeDocument/2006/relationships/image" Target="../media/image9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0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56.png"/><Relationship Id="rId7" Type="http://schemas.openxmlformats.org/officeDocument/2006/relationships/image" Target="../media/image10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0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56.pn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13" Type="http://schemas.openxmlformats.org/officeDocument/2006/relationships/image" Target="../media/image118.JPG"/><Relationship Id="rId18" Type="http://schemas.openxmlformats.org/officeDocument/2006/relationships/image" Target="../media/image123.jpeg"/><Relationship Id="rId3" Type="http://schemas.openxmlformats.org/officeDocument/2006/relationships/image" Target="../media/image62.png"/><Relationship Id="rId21" Type="http://schemas.openxmlformats.org/officeDocument/2006/relationships/image" Target="../media/image126.JPG"/><Relationship Id="rId7" Type="http://schemas.openxmlformats.org/officeDocument/2006/relationships/image" Target="../media/image112.JPG"/><Relationship Id="rId12" Type="http://schemas.openxmlformats.org/officeDocument/2006/relationships/image" Target="../media/image117.JPG"/><Relationship Id="rId17" Type="http://schemas.openxmlformats.org/officeDocument/2006/relationships/image" Target="../media/image122.JPG"/><Relationship Id="rId2" Type="http://schemas.openxmlformats.org/officeDocument/2006/relationships/image" Target="../media/image56.png"/><Relationship Id="rId16" Type="http://schemas.openxmlformats.org/officeDocument/2006/relationships/image" Target="../media/image121.JPG"/><Relationship Id="rId20" Type="http://schemas.openxmlformats.org/officeDocument/2006/relationships/image" Target="../media/image1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G"/><Relationship Id="rId11" Type="http://schemas.openxmlformats.org/officeDocument/2006/relationships/image" Target="../media/image116.JPG"/><Relationship Id="rId5" Type="http://schemas.openxmlformats.org/officeDocument/2006/relationships/image" Target="../media/image110.JPG"/><Relationship Id="rId15" Type="http://schemas.openxmlformats.org/officeDocument/2006/relationships/image" Target="../media/image120.JPG"/><Relationship Id="rId23" Type="http://schemas.openxmlformats.org/officeDocument/2006/relationships/image" Target="../media/image128.JPG"/><Relationship Id="rId10" Type="http://schemas.openxmlformats.org/officeDocument/2006/relationships/image" Target="../media/image115.JPG"/><Relationship Id="rId19" Type="http://schemas.openxmlformats.org/officeDocument/2006/relationships/image" Target="../media/image124.JPG"/><Relationship Id="rId4" Type="http://schemas.openxmlformats.org/officeDocument/2006/relationships/image" Target="../media/image63.png"/><Relationship Id="rId9" Type="http://schemas.openxmlformats.org/officeDocument/2006/relationships/image" Target="../media/image114.JPG"/><Relationship Id="rId14" Type="http://schemas.openxmlformats.org/officeDocument/2006/relationships/image" Target="../media/image119.jpeg"/><Relationship Id="rId22" Type="http://schemas.openxmlformats.org/officeDocument/2006/relationships/image" Target="../media/image12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62.png"/><Relationship Id="rId7" Type="http://schemas.openxmlformats.org/officeDocument/2006/relationships/image" Target="../media/image130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JPG"/><Relationship Id="rId5" Type="http://schemas.openxmlformats.org/officeDocument/2006/relationships/image" Target="../media/image110.JPG"/><Relationship Id="rId4" Type="http://schemas.openxmlformats.org/officeDocument/2006/relationships/image" Target="../media/image63.png"/><Relationship Id="rId9" Type="http://schemas.openxmlformats.org/officeDocument/2006/relationships/image" Target="../media/image13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3" Type="http://schemas.openxmlformats.org/officeDocument/2006/relationships/image" Target="../media/image62.png"/><Relationship Id="rId7" Type="http://schemas.openxmlformats.org/officeDocument/2006/relationships/image" Target="../media/image13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JPG"/><Relationship Id="rId5" Type="http://schemas.openxmlformats.org/officeDocument/2006/relationships/image" Target="../media/image133.JPG"/><Relationship Id="rId4" Type="http://schemas.openxmlformats.org/officeDocument/2006/relationships/image" Target="../media/image63.png"/><Relationship Id="rId9" Type="http://schemas.openxmlformats.org/officeDocument/2006/relationships/image" Target="../media/image13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G"/><Relationship Id="rId13" Type="http://schemas.openxmlformats.org/officeDocument/2006/relationships/image" Target="../media/image145.JPG"/><Relationship Id="rId18" Type="http://schemas.openxmlformats.org/officeDocument/2006/relationships/image" Target="../media/image150.JPG"/><Relationship Id="rId3" Type="http://schemas.openxmlformats.org/officeDocument/2006/relationships/image" Target="../media/image56.png"/><Relationship Id="rId7" Type="http://schemas.openxmlformats.org/officeDocument/2006/relationships/image" Target="../media/image139.JPG"/><Relationship Id="rId12" Type="http://schemas.openxmlformats.org/officeDocument/2006/relationships/image" Target="../media/image144.JPG"/><Relationship Id="rId17" Type="http://schemas.openxmlformats.org/officeDocument/2006/relationships/image" Target="../media/image149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JPG"/><Relationship Id="rId11" Type="http://schemas.openxmlformats.org/officeDocument/2006/relationships/image" Target="../media/image143.JPG"/><Relationship Id="rId5" Type="http://schemas.openxmlformats.org/officeDocument/2006/relationships/image" Target="../media/image63.png"/><Relationship Id="rId15" Type="http://schemas.openxmlformats.org/officeDocument/2006/relationships/image" Target="../media/image147.JPG"/><Relationship Id="rId10" Type="http://schemas.openxmlformats.org/officeDocument/2006/relationships/image" Target="../media/image142.JPG"/><Relationship Id="rId19" Type="http://schemas.openxmlformats.org/officeDocument/2006/relationships/image" Target="../media/image151.JPG"/><Relationship Id="rId4" Type="http://schemas.openxmlformats.org/officeDocument/2006/relationships/image" Target="../media/image62.png"/><Relationship Id="rId9" Type="http://schemas.openxmlformats.org/officeDocument/2006/relationships/image" Target="../media/image141.JPG"/><Relationship Id="rId14" Type="http://schemas.openxmlformats.org/officeDocument/2006/relationships/image" Target="../media/image146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3" Type="http://schemas.openxmlformats.org/officeDocument/2006/relationships/image" Target="../media/image56.png"/><Relationship Id="rId7" Type="http://schemas.openxmlformats.org/officeDocument/2006/relationships/image" Target="../media/image15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JPG"/><Relationship Id="rId5" Type="http://schemas.openxmlformats.org/officeDocument/2006/relationships/image" Target="../media/image63.png"/><Relationship Id="rId10" Type="http://schemas.openxmlformats.org/officeDocument/2006/relationships/image" Target="../media/image155.JPG"/><Relationship Id="rId4" Type="http://schemas.openxmlformats.org/officeDocument/2006/relationships/image" Target="../media/image62.png"/><Relationship Id="rId9" Type="http://schemas.openxmlformats.org/officeDocument/2006/relationships/image" Target="../media/image1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56.png"/><Relationship Id="rId7" Type="http://schemas.openxmlformats.org/officeDocument/2006/relationships/image" Target="../media/image15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56.png"/><Relationship Id="rId7" Type="http://schemas.openxmlformats.org/officeDocument/2006/relationships/image" Target="../media/image16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64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56.png"/><Relationship Id="rId7" Type="http://schemas.openxmlformats.org/officeDocument/2006/relationships/image" Target="../media/image16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6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56.png"/><Relationship Id="rId7" Type="http://schemas.openxmlformats.org/officeDocument/2006/relationships/image" Target="../media/image16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17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17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62.png"/><Relationship Id="rId7" Type="http://schemas.openxmlformats.org/officeDocument/2006/relationships/image" Target="../media/image17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178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8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86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JPG"/><Relationship Id="rId5" Type="http://schemas.openxmlformats.org/officeDocument/2006/relationships/image" Target="../media/image184.JP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JPG"/><Relationship Id="rId3" Type="http://schemas.openxmlformats.org/officeDocument/2006/relationships/image" Target="../media/image62.png"/><Relationship Id="rId7" Type="http://schemas.openxmlformats.org/officeDocument/2006/relationships/image" Target="../media/image189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JPG"/><Relationship Id="rId5" Type="http://schemas.openxmlformats.org/officeDocument/2006/relationships/image" Target="../media/image187.JPG"/><Relationship Id="rId4" Type="http://schemas.openxmlformats.org/officeDocument/2006/relationships/image" Target="../media/image63.png"/><Relationship Id="rId9" Type="http://schemas.openxmlformats.org/officeDocument/2006/relationships/image" Target="../media/image191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G"/><Relationship Id="rId3" Type="http://schemas.openxmlformats.org/officeDocument/2006/relationships/image" Target="../media/image62.png"/><Relationship Id="rId7" Type="http://schemas.openxmlformats.org/officeDocument/2006/relationships/image" Target="../media/image194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JPG"/><Relationship Id="rId5" Type="http://schemas.openxmlformats.org/officeDocument/2006/relationships/image" Target="../media/image192.JP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9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G"/><Relationship Id="rId13" Type="http://schemas.openxmlformats.org/officeDocument/2006/relationships/image" Target="../media/image205.JPG"/><Relationship Id="rId3" Type="http://schemas.openxmlformats.org/officeDocument/2006/relationships/image" Target="../media/image56.png"/><Relationship Id="rId7" Type="http://schemas.openxmlformats.org/officeDocument/2006/relationships/image" Target="../media/image199.JPG"/><Relationship Id="rId12" Type="http://schemas.openxmlformats.org/officeDocument/2006/relationships/image" Target="../media/image20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JPG"/><Relationship Id="rId11" Type="http://schemas.openxmlformats.org/officeDocument/2006/relationships/image" Target="../media/image203.JPG"/><Relationship Id="rId5" Type="http://schemas.openxmlformats.org/officeDocument/2006/relationships/image" Target="../media/image63.png"/><Relationship Id="rId10" Type="http://schemas.openxmlformats.org/officeDocument/2006/relationships/image" Target="../media/image202.JPG"/><Relationship Id="rId4" Type="http://schemas.openxmlformats.org/officeDocument/2006/relationships/image" Target="../media/image62.png"/><Relationship Id="rId9" Type="http://schemas.openxmlformats.org/officeDocument/2006/relationships/image" Target="../media/image201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G"/><Relationship Id="rId3" Type="http://schemas.openxmlformats.org/officeDocument/2006/relationships/image" Target="../media/image56.png"/><Relationship Id="rId7" Type="http://schemas.openxmlformats.org/officeDocument/2006/relationships/image" Target="../media/image207.JPG"/><Relationship Id="rId12" Type="http://schemas.openxmlformats.org/officeDocument/2006/relationships/image" Target="../media/image2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JPG"/><Relationship Id="rId11" Type="http://schemas.openxmlformats.org/officeDocument/2006/relationships/image" Target="../media/image211.JPG"/><Relationship Id="rId5" Type="http://schemas.openxmlformats.org/officeDocument/2006/relationships/image" Target="../media/image63.png"/><Relationship Id="rId10" Type="http://schemas.openxmlformats.org/officeDocument/2006/relationships/image" Target="../media/image210.JPG"/><Relationship Id="rId4" Type="http://schemas.openxmlformats.org/officeDocument/2006/relationships/image" Target="../media/image62.png"/><Relationship Id="rId9" Type="http://schemas.openxmlformats.org/officeDocument/2006/relationships/image" Target="../media/image209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G"/><Relationship Id="rId13" Type="http://schemas.openxmlformats.org/officeDocument/2006/relationships/image" Target="../media/image220.JPG"/><Relationship Id="rId3" Type="http://schemas.openxmlformats.org/officeDocument/2006/relationships/image" Target="../media/image56.png"/><Relationship Id="rId7" Type="http://schemas.openxmlformats.org/officeDocument/2006/relationships/image" Target="../media/image214.JPG"/><Relationship Id="rId12" Type="http://schemas.openxmlformats.org/officeDocument/2006/relationships/image" Target="../media/image2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JPG"/><Relationship Id="rId11" Type="http://schemas.openxmlformats.org/officeDocument/2006/relationships/image" Target="../media/image218.JPG"/><Relationship Id="rId5" Type="http://schemas.openxmlformats.org/officeDocument/2006/relationships/image" Target="../media/image63.png"/><Relationship Id="rId10" Type="http://schemas.openxmlformats.org/officeDocument/2006/relationships/image" Target="../media/image217.JPG"/><Relationship Id="rId4" Type="http://schemas.openxmlformats.org/officeDocument/2006/relationships/image" Target="../media/image62.png"/><Relationship Id="rId9" Type="http://schemas.openxmlformats.org/officeDocument/2006/relationships/image" Target="../media/image21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JPG"/><Relationship Id="rId5" Type="http://schemas.openxmlformats.org/officeDocument/2006/relationships/image" Target="../media/image221.JP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G"/><Relationship Id="rId3" Type="http://schemas.openxmlformats.org/officeDocument/2006/relationships/image" Target="../media/image62.png"/><Relationship Id="rId7" Type="http://schemas.openxmlformats.org/officeDocument/2006/relationships/image" Target="../media/image22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JPG"/><Relationship Id="rId5" Type="http://schemas.openxmlformats.org/officeDocument/2006/relationships/image" Target="../media/image223.JP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jp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JPG"/><Relationship Id="rId5" Type="http://schemas.openxmlformats.org/officeDocument/2006/relationships/image" Target="../media/image227.JP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3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JPG"/><Relationship Id="rId5" Type="http://schemas.openxmlformats.org/officeDocument/2006/relationships/image" Target="../media/image229.JP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image" Target="../media/image56.png"/><Relationship Id="rId7" Type="http://schemas.openxmlformats.org/officeDocument/2006/relationships/image" Target="../media/image2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235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JPG"/><Relationship Id="rId3" Type="http://schemas.openxmlformats.org/officeDocument/2006/relationships/image" Target="../media/image62.png"/><Relationship Id="rId7" Type="http://schemas.openxmlformats.org/officeDocument/2006/relationships/image" Target="../media/image238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JPG"/><Relationship Id="rId5" Type="http://schemas.openxmlformats.org/officeDocument/2006/relationships/image" Target="../media/image236.JPG"/><Relationship Id="rId4" Type="http://schemas.openxmlformats.org/officeDocument/2006/relationships/image" Target="../media/image63.png"/><Relationship Id="rId9" Type="http://schemas.openxmlformats.org/officeDocument/2006/relationships/image" Target="../media/image240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3" Type="http://schemas.openxmlformats.org/officeDocument/2006/relationships/image" Target="../media/image56.png"/><Relationship Id="rId7" Type="http://schemas.openxmlformats.org/officeDocument/2006/relationships/image" Target="../media/image2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JPG"/><Relationship Id="rId3" Type="http://schemas.openxmlformats.org/officeDocument/2006/relationships/image" Target="../media/image62.png"/><Relationship Id="rId7" Type="http://schemas.openxmlformats.org/officeDocument/2006/relationships/image" Target="../media/image24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JPG"/><Relationship Id="rId5" Type="http://schemas.openxmlformats.org/officeDocument/2006/relationships/image" Target="../media/image243.JP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JPG"/><Relationship Id="rId5" Type="http://schemas.openxmlformats.org/officeDocument/2006/relationships/image" Target="../media/image247.JP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JPG"/><Relationship Id="rId3" Type="http://schemas.openxmlformats.org/officeDocument/2006/relationships/image" Target="../media/image62.png"/><Relationship Id="rId7" Type="http://schemas.openxmlformats.org/officeDocument/2006/relationships/image" Target="../media/image25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JPG"/><Relationship Id="rId5" Type="http://schemas.openxmlformats.org/officeDocument/2006/relationships/image" Target="../media/image249.JPG"/><Relationship Id="rId4" Type="http://schemas.openxmlformats.org/officeDocument/2006/relationships/image" Target="../media/image63.png"/><Relationship Id="rId9" Type="http://schemas.openxmlformats.org/officeDocument/2006/relationships/image" Target="../media/image25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5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JP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JPG"/><Relationship Id="rId3" Type="http://schemas.openxmlformats.org/officeDocument/2006/relationships/image" Target="../media/image62.png"/><Relationship Id="rId7" Type="http://schemas.openxmlformats.org/officeDocument/2006/relationships/image" Target="../media/image258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7.JPG"/><Relationship Id="rId5" Type="http://schemas.openxmlformats.org/officeDocument/2006/relationships/image" Target="../media/image256.JPG"/><Relationship Id="rId4" Type="http://schemas.openxmlformats.org/officeDocument/2006/relationships/image" Target="../media/image63.png"/><Relationship Id="rId9" Type="http://schemas.openxmlformats.org/officeDocument/2006/relationships/image" Target="../media/image26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64.png"/><Relationship Id="rId7" Type="http://schemas.openxmlformats.org/officeDocument/2006/relationships/image" Target="../media/image2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7100"/>
            <a:ext cx="243840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7400"/>
            <a:ext cx="24384000" cy="405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0"/>
            <a:ext cx="24384000" cy="99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53300"/>
            <a:ext cx="22860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2600" y="9728200"/>
            <a:ext cx="55626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팀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원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안성호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이강호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조현진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최원경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51000" y="9728200"/>
            <a:ext cx="105410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개발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기간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" sz="2800" b="0" i="0" u="none" strike="noStrike" dirty="0">
                <a:solidFill>
                  <a:srgbClr val="000000"/>
                </a:solidFill>
                <a:latin typeface="Pretendard Regular"/>
              </a:rPr>
              <a:t> 2025.07.18 ~ 2025.08.04  /  2025.09.01 ~ 2025.09.04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7912100"/>
            <a:ext cx="222758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중고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보고서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3136900"/>
            <a:ext cx="13906500" cy="3975100"/>
          </a:xfrm>
          <a:prstGeom prst="rect">
            <a:avLst/>
          </a:prstGeom>
        </p:spPr>
        <p:txBody>
          <a:bodyPr lIns="0" tIns="169502" rIns="0" bIns="0" rtlCol="0" anchor="t"/>
          <a:lstStyle/>
          <a:p>
            <a:pPr lvl="0" algn="l">
              <a:lnSpc>
                <a:spcPct val="97940"/>
              </a:lnSpc>
            </a:pP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중고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제작</a:t>
            </a:r>
          </a:p>
          <a:p>
            <a:pPr lvl="0" algn="l">
              <a:lnSpc>
                <a:spcPct val="97940"/>
              </a:lnSpc>
            </a:pPr>
            <a:r>
              <a:rPr lang="en" sz="12133" b="0" i="0" u="none" strike="noStrike" spc="243" dirty="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97282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97282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6BB1-09F5-CE8C-F1A0-43C9771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D1F044-DF3F-27DD-F4F9-558B174B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0117FB-0304-5FF3-036B-7343F936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2E4643-4F98-2B03-313C-A8050C33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AB8DEC5-45A3-94DA-0967-E41C01EF8482}"/>
              </a:ext>
            </a:extLst>
          </p:cNvPr>
          <p:cNvSpPr txBox="1"/>
          <p:nvPr/>
        </p:nvSpPr>
        <p:spPr>
          <a:xfrm>
            <a:off x="1943100" y="3390900"/>
            <a:ext cx="50546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WBS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3416B3-238A-A896-9A4B-F8F88B5EE05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5FAFFCA-D91F-D4EA-E689-86D207978B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DCC6E5-8AB1-A3AE-2DD7-BCE9F7A89D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4550216"/>
            <a:ext cx="10378606" cy="82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8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56534-65B2-33D0-76AF-FFBF7781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97B4E8-C316-98CA-D12E-99B6EC6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105AFB-A996-A22C-DE51-C53CE13E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E9D68C-D4EB-16C2-D4F4-6F495E69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1E9331-DD9C-BE76-4D29-80278EBE1C76}"/>
              </a:ext>
            </a:extLst>
          </p:cNvPr>
          <p:cNvSpPr txBox="1"/>
          <p:nvPr/>
        </p:nvSpPr>
        <p:spPr>
          <a:xfrm>
            <a:off x="1943100" y="3390900"/>
            <a:ext cx="5753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구조도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4A466F-BB88-F122-2BF7-FAFFE43FADF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2E80C-668E-DFAD-25B2-6A8669B04B9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8BA0ED-8966-E572-9B01-AB9C9D061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648200"/>
            <a:ext cx="21727668" cy="83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DCE0E-0DCD-31C8-3FDD-08D7AC03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E29D65-6C09-64CC-3911-03FD9BCF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63C8F0-48F7-DB0D-004D-0AB123D3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B9E024-D83B-7872-4E87-D2B392F8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AB82880-3651-11F3-B2B6-BEE71082DD76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8C2E79-5071-8425-CF58-5C3A27F75E8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27EFB9-3D8E-BA2B-7B8A-1F9E61F72A30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1CD22B-3704-7172-9C96-4C2DB5F9F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500151"/>
            <a:ext cx="18000000" cy="860624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0AE201-E77C-451C-E1AC-5771ACB6F87A}"/>
              </a:ext>
            </a:extLst>
          </p:cNvPr>
          <p:cNvSpPr/>
          <p:nvPr/>
        </p:nvSpPr>
        <p:spPr>
          <a:xfrm>
            <a:off x="16230600" y="4648200"/>
            <a:ext cx="5105400" cy="457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7E52C6-56BB-96EF-9B5E-E685C7E71173}"/>
              </a:ext>
            </a:extLst>
          </p:cNvPr>
          <p:cNvSpPr/>
          <p:nvPr/>
        </p:nvSpPr>
        <p:spPr>
          <a:xfrm>
            <a:off x="18381000" y="3638550"/>
            <a:ext cx="3276600" cy="80010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 및 회원가입 버튼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0A4452-BC0F-E415-8248-19D6D0CC194A}"/>
              </a:ext>
            </a:extLst>
          </p:cNvPr>
          <p:cNvSpPr/>
          <p:nvPr/>
        </p:nvSpPr>
        <p:spPr>
          <a:xfrm>
            <a:off x="20345400" y="6096001"/>
            <a:ext cx="1143000" cy="3810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05A4F7-DEB6-EEA3-1F29-D30B58DEA897}"/>
              </a:ext>
            </a:extLst>
          </p:cNvPr>
          <p:cNvSpPr/>
          <p:nvPr/>
        </p:nvSpPr>
        <p:spPr>
          <a:xfrm>
            <a:off x="21488400" y="5295900"/>
            <a:ext cx="1951700" cy="80010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총 상품 개수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CAF76C-7274-8811-3279-05EC57F70854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3D3AB-7164-F896-4663-BC09DDF10548}"/>
              </a:ext>
            </a:extLst>
          </p:cNvPr>
          <p:cNvSpPr/>
          <p:nvPr/>
        </p:nvSpPr>
        <p:spPr>
          <a:xfrm>
            <a:off x="6781800" y="6477001"/>
            <a:ext cx="14554200" cy="67774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389C0C-F421-9EE9-A395-67743A7CE53D}"/>
              </a:ext>
            </a:extLst>
          </p:cNvPr>
          <p:cNvSpPr/>
          <p:nvPr/>
        </p:nvSpPr>
        <p:spPr>
          <a:xfrm>
            <a:off x="6781800" y="4698413"/>
            <a:ext cx="3780500" cy="13672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모든 상품 목록 렌더링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페이지당 최대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10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개 목록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창 크기에 따른 반응형 방식</a:t>
            </a:r>
          </a:p>
        </p:txBody>
      </p:sp>
    </p:spTree>
    <p:extLst>
      <p:ext uri="{BB962C8B-B14F-4D97-AF65-F5344CB8AC3E}">
        <p14:creationId xmlns:p14="http://schemas.microsoft.com/office/powerpoint/2010/main" val="279205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184ED-575D-1F07-B5D6-3FDAEA62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C8FD9B-6984-9449-C979-385EA098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731F73-24D9-46B4-CE0A-39731321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3AE4E2-4895-613B-E67F-A7C1F449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6856FC3-67A7-5E09-C463-D792CFB947C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1F0EE4-273A-2B55-D1A6-7E495C2EE3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33C602-519A-D037-1D49-88E63CC756B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F70005-5364-7198-C763-F1A718041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494577"/>
            <a:ext cx="18000000" cy="86250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D95542-8A92-9717-C2DC-09EB4541CFBD}"/>
              </a:ext>
            </a:extLst>
          </p:cNvPr>
          <p:cNvSpPr/>
          <p:nvPr/>
        </p:nvSpPr>
        <p:spPr>
          <a:xfrm>
            <a:off x="13106400" y="9906000"/>
            <a:ext cx="1992237" cy="457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4212A60-4443-F0E7-10AA-A11A582B39D8}"/>
              </a:ext>
            </a:extLst>
          </p:cNvPr>
          <p:cNvSpPr/>
          <p:nvPr/>
        </p:nvSpPr>
        <p:spPr>
          <a:xfrm>
            <a:off x="15089493" y="8744562"/>
            <a:ext cx="3499437" cy="10096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페이징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기능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Ajax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를 이용한 동적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페이징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처리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98798D-6C7E-00C2-EE68-D86480715001}"/>
              </a:ext>
            </a:extLst>
          </p:cNvPr>
          <p:cNvSpPr/>
          <p:nvPr/>
        </p:nvSpPr>
        <p:spPr>
          <a:xfrm>
            <a:off x="3733800" y="10953750"/>
            <a:ext cx="2895600" cy="10096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footer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형식적인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UI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구성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B51C460-90D2-83F1-403C-60B2368A878F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24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9EFCB-C67B-A2F6-DFE1-24A3D44EA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65FA0D-E732-880E-FE43-75239B2C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081EDD-FB83-D49A-9A4F-00721038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6C8AD7-0777-8851-DD36-9A71D16C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715E8A-02F1-E88D-2F6D-D1E55D411F4C}"/>
              </a:ext>
            </a:extLst>
          </p:cNvPr>
          <p:cNvSpPr txBox="1"/>
          <p:nvPr/>
        </p:nvSpPr>
        <p:spPr>
          <a:xfrm>
            <a:off x="1943100" y="3390900"/>
            <a:ext cx="8801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5017C5-238D-93B8-E537-D5B95A8187E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3BD423A-B59E-9887-0212-D4263A43F4C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F1BA36-33C2-A488-DB61-AB7442784A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657600" y="4500151"/>
            <a:ext cx="18000000" cy="86062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37BE49-DBB8-6FFA-F3BD-614376C567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739" r="83067" b="50417"/>
          <a:stretch>
            <a:fillRect/>
          </a:stretch>
        </p:blipFill>
        <p:spPr>
          <a:xfrm>
            <a:off x="3657600" y="5333999"/>
            <a:ext cx="3048000" cy="3429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45CC3B-6057-C50E-D964-14B5665CC6FB}"/>
              </a:ext>
            </a:extLst>
          </p:cNvPr>
          <p:cNvSpPr/>
          <p:nvPr/>
        </p:nvSpPr>
        <p:spPr>
          <a:xfrm>
            <a:off x="3657600" y="5333999"/>
            <a:ext cx="3048000" cy="34290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87336B-EA85-A85B-8C46-977E750F2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178" y="5333999"/>
            <a:ext cx="2857899" cy="5182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0F2A3A-CE58-D55E-5D21-09CBB08DF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7720" y="5333999"/>
            <a:ext cx="2800741" cy="62969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70C6CA-CBEE-DCDA-A034-0F60A856A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5794" y="5333999"/>
            <a:ext cx="2810267" cy="28197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B79FA-E517-C1CF-4D35-5F59C08A8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50442" y="5333999"/>
            <a:ext cx="2838846" cy="6030167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FBBD388-9A1E-C5A9-A0FF-070BF13001BD}"/>
              </a:ext>
            </a:extLst>
          </p:cNvPr>
          <p:cNvSpPr/>
          <p:nvPr/>
        </p:nvSpPr>
        <p:spPr>
          <a:xfrm>
            <a:off x="15255320" y="8652649"/>
            <a:ext cx="2800741" cy="835288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계단식 드롭다운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E8FB273-A12F-9AC9-2F6E-9FA8BBD73B5A}"/>
              </a:ext>
            </a:extLst>
          </p:cNvPr>
          <p:cNvCxnSpPr>
            <a:cxnSpLocks/>
          </p:cNvCxnSpPr>
          <p:nvPr/>
        </p:nvCxnSpPr>
        <p:spPr>
          <a:xfrm flipV="1">
            <a:off x="8382000" y="5695651"/>
            <a:ext cx="3270655" cy="857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0FFC3BF-06C2-3D6B-7247-9D9762C14D9D}"/>
              </a:ext>
            </a:extLst>
          </p:cNvPr>
          <p:cNvCxnSpPr>
            <a:cxnSpLocks/>
          </p:cNvCxnSpPr>
          <p:nvPr/>
        </p:nvCxnSpPr>
        <p:spPr>
          <a:xfrm flipV="1">
            <a:off x="12197945" y="6324600"/>
            <a:ext cx="3162113" cy="781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2C79072-8B40-DD36-8BCA-1A552D550C26}"/>
              </a:ext>
            </a:extLst>
          </p:cNvPr>
          <p:cNvCxnSpPr>
            <a:cxnSpLocks/>
          </p:cNvCxnSpPr>
          <p:nvPr/>
        </p:nvCxnSpPr>
        <p:spPr>
          <a:xfrm flipV="1">
            <a:off x="16002000" y="7048499"/>
            <a:ext cx="3148442" cy="667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48AA614-F4E6-12D3-0123-1200990ED7AD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2B4545-929B-6EDF-3712-A06B42C952D5}"/>
              </a:ext>
            </a:extLst>
          </p:cNvPr>
          <p:cNvSpPr/>
          <p:nvPr/>
        </p:nvSpPr>
        <p:spPr>
          <a:xfrm>
            <a:off x="3265872" y="8867240"/>
            <a:ext cx="3693678" cy="90912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지역 검색 초기화 버튼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모든 지역 상품 목록 렌더링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FDCECD2-EAFA-313D-E88A-DA9A3612EF0E}"/>
              </a:ext>
            </a:extLst>
          </p:cNvPr>
          <p:cNvSpPr/>
          <p:nvPr/>
        </p:nvSpPr>
        <p:spPr>
          <a:xfrm>
            <a:off x="9855360" y="3886200"/>
            <a:ext cx="6222840" cy="142226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광역자치단체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기초자치단체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행정구역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세부 행정구역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순으로 검색하도록 설정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상위지역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미선택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시 하위지역 리스트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X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81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91A82-ED74-113E-81C3-8D02C3FA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BE4ADB-6DA4-99B9-B8CE-A3D7EECC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B48E99-106A-DC94-AAD7-50002D06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9C834C-EC03-A8E5-8EB0-EDD36942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47762C9-6E5A-B17F-7371-82F4816C2677}"/>
              </a:ext>
            </a:extLst>
          </p:cNvPr>
          <p:cNvSpPr txBox="1"/>
          <p:nvPr/>
        </p:nvSpPr>
        <p:spPr>
          <a:xfrm>
            <a:off x="1943100" y="3390900"/>
            <a:ext cx="8801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en-US" altLang="ko-KR" sz="3200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Gps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E0F0BA-489F-94DF-C379-B9419E6941A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643AA9-B3F9-98E6-F34B-11AAC933F82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EDF599-EC88-3C8B-33F6-8CA48216B121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B3FF14-FA13-5B44-2C6F-09B62C6A9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495801"/>
            <a:ext cx="18000000" cy="85968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8A699B-2854-EA22-4B48-44C84863BBE2}"/>
              </a:ext>
            </a:extLst>
          </p:cNvPr>
          <p:cNvSpPr/>
          <p:nvPr/>
        </p:nvSpPr>
        <p:spPr>
          <a:xfrm>
            <a:off x="3657600" y="8839200"/>
            <a:ext cx="3048000" cy="23958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9CEC0FA-D48B-47AF-6609-B2CA722D1D30}"/>
              </a:ext>
            </a:extLst>
          </p:cNvPr>
          <p:cNvSpPr/>
          <p:nvPr/>
        </p:nvSpPr>
        <p:spPr>
          <a:xfrm>
            <a:off x="6717792" y="7403896"/>
            <a:ext cx="4788408" cy="140452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우리 동네 보기 버튼 클릭 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Gps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를 이용하여 해당 위치의 행정구역 표시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편리함을 위해 라디오 타입으로 제작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039C471-817A-77FF-BA71-606C1F25628E}"/>
              </a:ext>
            </a:extLst>
          </p:cNvPr>
          <p:cNvSpPr/>
          <p:nvPr/>
        </p:nvSpPr>
        <p:spPr>
          <a:xfrm>
            <a:off x="6702552" y="11501758"/>
            <a:ext cx="3810000" cy="1027428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숨기기 버튼 클릭 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리스트 숨김 및 선택된 지역 초기화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55F6FD-03CC-B755-3E0E-13CAC840C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11084690"/>
            <a:ext cx="622300" cy="6223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1788DA2-2F3D-E949-7FD6-E0D42A3962A2}"/>
              </a:ext>
            </a:extLst>
          </p:cNvPr>
          <p:cNvSpPr/>
          <p:nvPr/>
        </p:nvSpPr>
        <p:spPr>
          <a:xfrm>
            <a:off x="8991600" y="4495800"/>
            <a:ext cx="3657600" cy="6095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652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13A7E-88D0-EDF8-9334-84BA4A92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57FE80-15B4-8D19-EC2E-FB6A44BC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5DD446C-3F76-6ED7-DBB0-9FC79986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091BE1-1A4B-C24C-FFD1-8A9D821E9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2FEF14C-3908-D96E-6DBF-CD1CADAFB626}"/>
              </a:ext>
            </a:extLst>
          </p:cNvPr>
          <p:cNvSpPr txBox="1"/>
          <p:nvPr/>
        </p:nvSpPr>
        <p:spPr>
          <a:xfrm>
            <a:off x="1943100" y="3390900"/>
            <a:ext cx="11087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상품명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6F0A60A-3FF3-5B7C-0C19-0276EFE32A5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5EFD42-8F98-AE34-92C6-A1D29DB439C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13943B-9203-3CAF-2A40-7704F1222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047" y="4500151"/>
            <a:ext cx="18000000" cy="860624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B65FC1-20FD-9D95-F006-CAEEB4CFAA3C}"/>
              </a:ext>
            </a:extLst>
          </p:cNvPr>
          <p:cNvSpPr/>
          <p:nvPr/>
        </p:nvSpPr>
        <p:spPr>
          <a:xfrm>
            <a:off x="9850600" y="5359400"/>
            <a:ext cx="2057400" cy="66040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상품명 검색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13B985-B3EF-1E63-A13F-DAAB34FF0FCD}"/>
              </a:ext>
            </a:extLst>
          </p:cNvPr>
          <p:cNvSpPr/>
          <p:nvPr/>
        </p:nvSpPr>
        <p:spPr>
          <a:xfrm>
            <a:off x="3657600" y="9296400"/>
            <a:ext cx="3048000" cy="3124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93A013-D3E3-2B06-EB30-5D12B60133FF}"/>
              </a:ext>
            </a:extLst>
          </p:cNvPr>
          <p:cNvSpPr/>
          <p:nvPr/>
        </p:nvSpPr>
        <p:spPr>
          <a:xfrm>
            <a:off x="6705600" y="6019800"/>
            <a:ext cx="3145000" cy="47101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1C5B8B3-611F-5A81-D871-E5F03A265813}"/>
              </a:ext>
            </a:extLst>
          </p:cNvPr>
          <p:cNvSpPr/>
          <p:nvPr/>
        </p:nvSpPr>
        <p:spPr>
          <a:xfrm>
            <a:off x="3784600" y="7994650"/>
            <a:ext cx="2794000" cy="10223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카테고리 검색 창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라디오 타입으로 제작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CFE0CD9-725D-5445-E90E-C20AC9B80C66}"/>
              </a:ext>
            </a:extLst>
          </p:cNvPr>
          <p:cNvSpPr/>
          <p:nvPr/>
        </p:nvSpPr>
        <p:spPr>
          <a:xfrm>
            <a:off x="5484100" y="11887200"/>
            <a:ext cx="2794000" cy="76635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카테고리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초기화 버튼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F38C71D-FA5E-9986-7589-3704F89077C8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23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B9883F-8FC4-E6DC-93B4-3733B704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FC19A1-903F-CAAA-1CD4-926F6A0F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9C8A2F3-5C02-7D30-2D26-19D1D963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047" y="4504103"/>
            <a:ext cx="18000000" cy="861562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1C68D8-9F80-3494-9F1D-FA0BDD3CC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0998DD-1492-972C-4F87-F075C51BC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42ECC80-C96B-A3FD-15A1-CF054B4C0A77}"/>
              </a:ext>
            </a:extLst>
          </p:cNvPr>
          <p:cNvSpPr txBox="1"/>
          <p:nvPr/>
        </p:nvSpPr>
        <p:spPr>
          <a:xfrm>
            <a:off x="1943100" y="3390900"/>
            <a:ext cx="925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 범위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7761FEB-4704-52A9-6346-0B03EDB1800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B7E5B18-5571-8787-966F-FA00F3C4C00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1288CE-1745-81FF-BABC-7B7310C0C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172" y="9555950"/>
            <a:ext cx="2988000" cy="135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A5866-C6DB-8134-34D1-6FBBCF1E1734}"/>
              </a:ext>
            </a:extLst>
          </p:cNvPr>
          <p:cNvSpPr/>
          <p:nvPr/>
        </p:nvSpPr>
        <p:spPr>
          <a:xfrm>
            <a:off x="3657600" y="7391400"/>
            <a:ext cx="30480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A20FCA-A8C6-B0CE-5F3F-9BB7C8A16C91}"/>
              </a:ext>
            </a:extLst>
          </p:cNvPr>
          <p:cNvSpPr/>
          <p:nvPr/>
        </p:nvSpPr>
        <p:spPr>
          <a:xfrm>
            <a:off x="6100026" y="7134842"/>
            <a:ext cx="2708694" cy="65787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가격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범위 검색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955656-5D26-9A88-4CF1-7E9155AE937E}"/>
              </a:ext>
            </a:extLst>
          </p:cNvPr>
          <p:cNvSpPr/>
          <p:nvPr/>
        </p:nvSpPr>
        <p:spPr>
          <a:xfrm>
            <a:off x="9067800" y="8990158"/>
            <a:ext cx="3429000" cy="10223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무료나눔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버튼 클릭 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최대가격에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0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입력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C364193-136E-472A-C8A8-F93FF3D1B72F}"/>
              </a:ext>
            </a:extLst>
          </p:cNvPr>
          <p:cNvSpPr/>
          <p:nvPr/>
        </p:nvSpPr>
        <p:spPr>
          <a:xfrm>
            <a:off x="10340373" y="5402524"/>
            <a:ext cx="2930977" cy="1190285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가격 범위 음수 입력 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얼럿창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메시지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2140C99-830A-7AC7-A5F7-1E51A5B322C1}"/>
              </a:ext>
            </a:extLst>
          </p:cNvPr>
          <p:cNvSpPr/>
          <p:nvPr/>
        </p:nvSpPr>
        <p:spPr>
          <a:xfrm>
            <a:off x="15016455" y="5638800"/>
            <a:ext cx="3429000" cy="92509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최소가격보다 최대가격을 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낮게 입력 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얼럿창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9D9B91-63B6-AC4D-F8CA-7D87010C8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2140" y="6705600"/>
            <a:ext cx="4182059" cy="132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53A991-F296-BE7F-D0F1-8F95ED5A7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399" y="6705600"/>
            <a:ext cx="4201111" cy="131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94DF31-1F60-B80F-8D98-DEE5D392D549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39537DE-F12F-4BF0-D516-AD3F2543E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4373" y="1032001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4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C8A76-4371-6424-1CDB-50F62C1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AB6624-D7F1-A07A-C5ED-041E39D8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08A92A-C6A4-F0EF-7F05-0EF6FF51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373760-5942-1AD9-DBFD-FC7A02DC6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C78AD62-23F8-F01D-4A6C-F63422E88952}"/>
              </a:ext>
            </a:extLst>
          </p:cNvPr>
          <p:cNvSpPr txBox="1"/>
          <p:nvPr/>
        </p:nvSpPr>
        <p:spPr>
          <a:xfrm>
            <a:off x="1943100" y="3352800"/>
            <a:ext cx="10401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 카드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kumimoji="0" lang="ko-KR" altLang="en-US" sz="48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EAC9CF6-3491-AAEF-1730-67FF9E4D5BA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96EFB89-DF9C-4B58-9836-A060EF79BF4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C2AE0F-87E3-5F99-ED19-3B77065369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657600" y="4495800"/>
            <a:ext cx="18000000" cy="860624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9394FBD-43CC-06D0-296D-7CFD14985A92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2A57CD6-1C56-F121-7F74-93B476858A0C}"/>
              </a:ext>
            </a:extLst>
          </p:cNvPr>
          <p:cNvSpPr/>
          <p:nvPr/>
        </p:nvSpPr>
        <p:spPr>
          <a:xfrm>
            <a:off x="6070240" y="4355083"/>
            <a:ext cx="5243050" cy="2210308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상품 카드 기능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마우스 오버 효과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색 변화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글 제목 밑줄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글 제목 길이 초과 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말줄임표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처리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(ellipsis)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가격에 천 단위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컴마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표시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가격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원일 때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무료나눔으로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표기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9C899EB-C13F-20E3-7041-3EFC0B76BA75}"/>
              </a:ext>
            </a:extLst>
          </p:cNvPr>
          <p:cNvSpPr/>
          <p:nvPr/>
        </p:nvSpPr>
        <p:spPr>
          <a:xfrm>
            <a:off x="13112496" y="4695222"/>
            <a:ext cx="4938250" cy="170557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상태에 따른 카드 변화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효과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예약 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이미지 중앙에 예약 중 텍스트 표시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판매완료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이미지 반투명화 및 판매완료 텍스트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8C3894-BC87-399B-905F-82742C09E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6717791"/>
            <a:ext cx="2905530" cy="385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8D5760-81AE-B620-6E80-112B41BCA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2125" y="6671993"/>
            <a:ext cx="2800741" cy="387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9779EE-7496-6B8C-54D2-74F173044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9003" y="6673235"/>
            <a:ext cx="2838846" cy="392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AB98808-399C-7CCA-E8A0-34C22D72D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08626" y="6673235"/>
            <a:ext cx="2867425" cy="390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BFC2E89-68D4-B507-0FEE-E5E44CBAF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6488" y="6681519"/>
            <a:ext cx="2867425" cy="3867690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86EB3A0A-02DD-2935-7C62-5FF5433C6E1E}"/>
              </a:ext>
            </a:extLst>
          </p:cNvPr>
          <p:cNvSpPr/>
          <p:nvPr/>
        </p:nvSpPr>
        <p:spPr>
          <a:xfrm>
            <a:off x="3976488" y="10134600"/>
            <a:ext cx="824112" cy="41460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A07E297-A363-00A0-80DF-CE43D95DC1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0041" y="9617078"/>
            <a:ext cx="433284" cy="4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7A32-2A1E-B0D6-DDD8-3DDDAD6D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33C428-DD0E-895D-5509-002FFAFE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EA1681-AA88-C6C7-1C39-E132B95A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22C96C-8281-B108-BFA6-6D39E7FF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3AA2D61-849E-836A-3C18-3D5E99819B13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FE07748-9465-D2EC-D8A7-3A426E40AFB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0AB594-1D15-DD18-8E19-3AA7CB7F4D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B3C016-E889-8ABF-D171-077C0A7D7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23814"/>
            <a:ext cx="16280374" cy="843696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81DBBF-F1D0-4C68-13AA-6545BA696B77}"/>
              </a:ext>
            </a:extLst>
          </p:cNvPr>
          <p:cNvCxnSpPr>
            <a:cxnSpLocks/>
          </p:cNvCxnSpPr>
          <p:nvPr/>
        </p:nvCxnSpPr>
        <p:spPr>
          <a:xfrm flipV="1">
            <a:off x="12192000" y="7847459"/>
            <a:ext cx="1752600" cy="6107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D0298B8-AF16-927F-CEE1-49B8B2309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1889" y="6096000"/>
            <a:ext cx="5229225" cy="2971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466561-2BAF-23CF-9982-7CC8B2161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775" y="7127259"/>
            <a:ext cx="5305425" cy="3505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6776A7-FC7D-7E8A-B61E-138C6C94E9DC}"/>
              </a:ext>
            </a:extLst>
          </p:cNvPr>
          <p:cNvSpPr txBox="1"/>
          <p:nvPr/>
        </p:nvSpPr>
        <p:spPr>
          <a:xfrm>
            <a:off x="13730307" y="4922044"/>
            <a:ext cx="4710094" cy="102155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신고 사유를 선택하거나 작성하여 제출하면 관리자가 판단하여 글 삭제 및 해당 글을 작성한 회원을 제재할 수 있도록 하기 위해 구현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29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00"/>
            <a:ext cx="243840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6858000"/>
            <a:ext cx="6604000" cy="422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2300" y="6858000"/>
            <a:ext cx="6604000" cy="422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6858000"/>
            <a:ext cx="6604000" cy="422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3300" y="7366000"/>
            <a:ext cx="7620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169400"/>
            <a:ext cx="508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0" y="9169400"/>
            <a:ext cx="5080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0" y="7366000"/>
            <a:ext cx="762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9700" y="9169400"/>
            <a:ext cx="508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700" y="7366000"/>
            <a:ext cx="7620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106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213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진행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96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64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50300" y="4025900"/>
            <a:ext cx="6883400" cy="133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466" b="0" i="0" u="none" strike="noStrike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C74AF24-3EB2-B057-B8A2-B4569D611757}"/>
              </a:ext>
            </a:extLst>
          </p:cNvPr>
          <p:cNvSpPr txBox="1"/>
          <p:nvPr/>
        </p:nvSpPr>
        <p:spPr>
          <a:xfrm>
            <a:off x="4019550" y="9436100"/>
            <a:ext cx="245745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역할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1B09EBA-E6D9-8E90-B0EC-32FFCB6289D9}"/>
              </a:ext>
            </a:extLst>
          </p:cNvPr>
          <p:cNvSpPr txBox="1"/>
          <p:nvPr/>
        </p:nvSpPr>
        <p:spPr>
          <a:xfrm>
            <a:off x="11112889" y="9391132"/>
            <a:ext cx="213360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9762D2C-F216-BBAC-A6AD-E2F068DC993C}"/>
              </a:ext>
            </a:extLst>
          </p:cNvPr>
          <p:cNvSpPr txBox="1"/>
          <p:nvPr/>
        </p:nvSpPr>
        <p:spPr>
          <a:xfrm>
            <a:off x="17803455" y="9436100"/>
            <a:ext cx="2859055" cy="774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altLang="ko-KR" sz="2185" b="0" i="0" u="none" strike="noStrike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03ABA-7F23-66D1-962C-AF5BF6F2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A3AFBE-CC34-A0CA-853A-D7D6C2A3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B864C8-5CE2-3592-3BEA-DC5681787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23ED77-7010-5857-9B9E-BECED38B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43C5D6A-37E0-AEEA-6226-C4916EA981A7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32B8D4-CF24-183B-07DE-1A2DD273E79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27A388-A967-DA55-41F0-5EF2262C6EB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69B45D-35DD-BF04-3568-7CC797EEE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312971"/>
            <a:ext cx="15772311" cy="817367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F483C8-C431-BE6B-0774-1898F23E6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7575" y="11430000"/>
            <a:ext cx="4314825" cy="13144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0BD9DF-1340-0788-09B7-928275D8E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601" y="5001409"/>
            <a:ext cx="5284083" cy="16754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8A7C30-077F-C772-D8C2-5B614DC3B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85" y="6743790"/>
            <a:ext cx="5284082" cy="1777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0215A8-502E-BFD4-08B5-0CD4AAEE9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69" y="11247437"/>
            <a:ext cx="8847137" cy="151134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F524942-14FC-F9DB-256B-724DFEF2B320}"/>
              </a:ext>
            </a:extLst>
          </p:cNvPr>
          <p:cNvCxnSpPr>
            <a:cxnSpLocks/>
          </p:cNvCxnSpPr>
          <p:nvPr/>
        </p:nvCxnSpPr>
        <p:spPr>
          <a:xfrm>
            <a:off x="12623800" y="10680700"/>
            <a:ext cx="0" cy="4413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9BCA6F-FD82-4FED-7D46-790DC8E83749}"/>
              </a:ext>
            </a:extLst>
          </p:cNvPr>
          <p:cNvCxnSpPr>
            <a:cxnSpLocks/>
          </p:cNvCxnSpPr>
          <p:nvPr/>
        </p:nvCxnSpPr>
        <p:spPr>
          <a:xfrm>
            <a:off x="11304067" y="12312650"/>
            <a:ext cx="351752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AF91B4A-8786-F88A-1A8B-E7D2C2D42064}"/>
              </a:ext>
            </a:extLst>
          </p:cNvPr>
          <p:cNvCxnSpPr>
            <a:cxnSpLocks/>
          </p:cNvCxnSpPr>
          <p:nvPr/>
        </p:nvCxnSpPr>
        <p:spPr>
          <a:xfrm flipV="1">
            <a:off x="13182600" y="7478970"/>
            <a:ext cx="3071867" cy="29921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AD63E6-5E07-74C8-308C-3D5F42CBC7F4}"/>
              </a:ext>
            </a:extLst>
          </p:cNvPr>
          <p:cNvCxnSpPr>
            <a:cxnSpLocks/>
          </p:cNvCxnSpPr>
          <p:nvPr/>
        </p:nvCxnSpPr>
        <p:spPr>
          <a:xfrm>
            <a:off x="20645501" y="6473801"/>
            <a:ext cx="808409" cy="1244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000355-F62E-FF4F-94AF-99F6C64AF835}"/>
              </a:ext>
            </a:extLst>
          </p:cNvPr>
          <p:cNvSpPr txBox="1"/>
          <p:nvPr/>
        </p:nvSpPr>
        <p:spPr>
          <a:xfrm>
            <a:off x="8074744" y="1090074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수정 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AF76DC-A17F-DDF1-B7FD-BB2CBF7E2130}"/>
              </a:ext>
            </a:extLst>
          </p:cNvPr>
          <p:cNvSpPr txBox="1"/>
          <p:nvPr/>
        </p:nvSpPr>
        <p:spPr>
          <a:xfrm>
            <a:off x="18184434" y="462520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삭제 기능</a:t>
            </a:r>
          </a:p>
        </p:txBody>
      </p:sp>
    </p:spTree>
    <p:extLst>
      <p:ext uri="{BB962C8B-B14F-4D97-AF65-F5344CB8AC3E}">
        <p14:creationId xmlns:p14="http://schemas.microsoft.com/office/powerpoint/2010/main" val="323690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6A4E3-52BE-AE28-31E0-0C48B14BD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759F-B2FE-B5EA-AD06-105248646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CFD62A-86CA-FCEB-D897-625C24237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32DBE4-EB7E-B113-BF0E-51184F2B7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90FE7E7-54F8-596A-4216-C40189C16FBA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물품 판매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E954699-C0A2-7C99-F935-9102FC99EFE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54180CC-A9BD-C51D-9818-A98FDCD62E2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9A193CD-9C2C-7A1D-7D39-8036582203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06" y="5181600"/>
            <a:ext cx="12877800" cy="72370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C352AD-04F3-8993-ADCF-0110021A1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137" y="5889663"/>
            <a:ext cx="1296458" cy="666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5009A9F-100C-F3B6-17A0-848CEE792D8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08595" y="5737262"/>
            <a:ext cx="533400" cy="485771"/>
          </a:xfrm>
          <a:prstGeom prst="bentConnector3">
            <a:avLst>
              <a:gd name="adj1" fmla="val -208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F1A895-A011-2D28-D605-FF5E083A87FF}"/>
              </a:ext>
            </a:extLst>
          </p:cNvPr>
          <p:cNvSpPr txBox="1"/>
          <p:nvPr/>
        </p:nvSpPr>
        <p:spPr>
          <a:xfrm>
            <a:off x="16001224" y="5907806"/>
            <a:ext cx="36576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상단의 헤더 영역에 위치한 물품 판매 글 클릭 시 판매 글을 작성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등록할 수 있는 페이지로 이동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5F943BE-3F50-92B0-F849-1210689D8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56" y="9465283"/>
            <a:ext cx="5603688" cy="436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8DE2C0F-7B07-21E2-E353-4A79D7BFDD72}"/>
              </a:ext>
            </a:extLst>
          </p:cNvPr>
          <p:cNvSpPr txBox="1"/>
          <p:nvPr/>
        </p:nvSpPr>
        <p:spPr>
          <a:xfrm>
            <a:off x="19583399" y="8839200"/>
            <a:ext cx="3950081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판매 가격 직접 책정 가능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 </a:t>
            </a:r>
          </a:p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무료 나눔 체크 시 판매가격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원 설정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05A68B6-E475-7B1C-E8D0-4445587B2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56" y="10134541"/>
            <a:ext cx="5603688" cy="421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4AB1135-C9E3-8B42-266F-9CC8539472A5}"/>
              </a:ext>
            </a:extLst>
          </p:cNvPr>
          <p:cNvCxnSpPr>
            <a:cxnSpLocks/>
          </p:cNvCxnSpPr>
          <p:nvPr/>
        </p:nvCxnSpPr>
        <p:spPr>
          <a:xfrm>
            <a:off x="19109056" y="9739855"/>
            <a:ext cx="0" cy="5310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E3A477F1-129D-46E8-8CB7-90A3885641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95" y="8099463"/>
            <a:ext cx="6340981" cy="3572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AC09559-1CF8-BFCC-5157-1321DAA564B4}"/>
              </a:ext>
            </a:extLst>
          </p:cNvPr>
          <p:cNvSpPr txBox="1"/>
          <p:nvPr/>
        </p:nvSpPr>
        <p:spPr>
          <a:xfrm>
            <a:off x="3187289" y="9975174"/>
            <a:ext cx="3324973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파일 선택 버튼을 통해 최대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개의 사진까지 등록 가능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07A8EFF-CB54-1B66-A51B-8D3A8348DD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24" y="5737262"/>
            <a:ext cx="1408014" cy="2255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DA4927-377C-39B2-3178-D027A31AFC79}"/>
              </a:ext>
            </a:extLst>
          </p:cNvPr>
          <p:cNvGrpSpPr/>
          <p:nvPr/>
        </p:nvGrpSpPr>
        <p:grpSpPr>
          <a:xfrm>
            <a:off x="12184579" y="9213815"/>
            <a:ext cx="2842260" cy="485848"/>
            <a:chOff x="10991162" y="3810000"/>
            <a:chExt cx="2842260" cy="68580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6F26FBBE-F1E1-3D58-71AE-DF9B786594AD}"/>
                </a:ext>
              </a:extLst>
            </p:cNvPr>
            <p:cNvCxnSpPr/>
            <p:nvPr/>
          </p:nvCxnSpPr>
          <p:spPr>
            <a:xfrm>
              <a:off x="11010900" y="3810000"/>
              <a:ext cx="0" cy="6858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0365EEF-55E2-03FC-5059-314F8BD19681}"/>
                </a:ext>
              </a:extLst>
            </p:cNvPr>
            <p:cNvCxnSpPr>
              <a:cxnSpLocks/>
            </p:cNvCxnSpPr>
            <p:nvPr/>
          </p:nvCxnSpPr>
          <p:spPr>
            <a:xfrm>
              <a:off x="10991162" y="4495800"/>
              <a:ext cx="28422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B34E722-D050-726B-B868-4A699DB02FE1}"/>
              </a:ext>
            </a:extLst>
          </p:cNvPr>
          <p:cNvGrpSpPr/>
          <p:nvPr/>
        </p:nvGrpSpPr>
        <p:grpSpPr>
          <a:xfrm flipH="1">
            <a:off x="7126056" y="8610543"/>
            <a:ext cx="2930677" cy="485848"/>
            <a:chOff x="10995486" y="3810000"/>
            <a:chExt cx="2842260" cy="685800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6C6D5AF-C148-7E23-4D00-6224EC45BAED}"/>
                </a:ext>
              </a:extLst>
            </p:cNvPr>
            <p:cNvCxnSpPr/>
            <p:nvPr/>
          </p:nvCxnSpPr>
          <p:spPr>
            <a:xfrm>
              <a:off x="11010900" y="3810000"/>
              <a:ext cx="0" cy="6858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0834E81C-3CB6-8D68-F50E-87346B97E229}"/>
                </a:ext>
              </a:extLst>
            </p:cNvPr>
            <p:cNvCxnSpPr>
              <a:cxnSpLocks/>
            </p:cNvCxnSpPr>
            <p:nvPr/>
          </p:nvCxnSpPr>
          <p:spPr>
            <a:xfrm>
              <a:off x="10995486" y="4495800"/>
              <a:ext cx="28422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6C2F5F7-DAB4-86E6-8231-B04B68EEB0F1}"/>
              </a:ext>
            </a:extLst>
          </p:cNvPr>
          <p:cNvGrpSpPr/>
          <p:nvPr/>
        </p:nvGrpSpPr>
        <p:grpSpPr>
          <a:xfrm flipH="1">
            <a:off x="7130677" y="5889664"/>
            <a:ext cx="3277340" cy="1104972"/>
            <a:chOff x="10994084" y="1981475"/>
            <a:chExt cx="3178464" cy="1559726"/>
          </a:xfrm>
        </p:grpSpPr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8D32C13-DFAC-B0FE-29CD-FE363D8EF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10900" y="2007083"/>
              <a:ext cx="0" cy="15341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2017F819-302F-C0EE-D80A-C16665DD6AAB}"/>
                </a:ext>
              </a:extLst>
            </p:cNvPr>
            <p:cNvCxnSpPr>
              <a:cxnSpLocks/>
            </p:cNvCxnSpPr>
            <p:nvPr/>
          </p:nvCxnSpPr>
          <p:spPr>
            <a:xfrm>
              <a:off x="10994084" y="1981475"/>
              <a:ext cx="31784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FDCD133-A721-54D5-F1B5-579E020B59B7}"/>
              </a:ext>
            </a:extLst>
          </p:cNvPr>
          <p:cNvSpPr txBox="1"/>
          <p:nvPr/>
        </p:nvSpPr>
        <p:spPr>
          <a:xfrm>
            <a:off x="7619999" y="4876800"/>
            <a:ext cx="2411447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판매할 물품의 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카테고리를 선택 가능</a:t>
            </a:r>
          </a:p>
        </p:txBody>
      </p:sp>
    </p:spTree>
    <p:extLst>
      <p:ext uri="{BB962C8B-B14F-4D97-AF65-F5344CB8AC3E}">
        <p14:creationId xmlns:p14="http://schemas.microsoft.com/office/powerpoint/2010/main" val="2581344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46FFB-F5B7-19A3-0951-487774CA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B036CE-44E4-D88E-6CE2-B15F41D2F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82E465-89AC-18EF-8BE1-C51152A5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2330957-B783-240F-8D99-8EB011824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E7D5E09-4285-2C56-C5EA-DEA610AF52D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물품 판매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847B4AB-BC0D-2F96-F6CF-58C063019B0E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B8050A7-37F8-F984-D460-8AF0E2E61F9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13B286-E92D-B6EA-DFFA-4DB1FA152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334000"/>
            <a:ext cx="10756900" cy="6737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C7EB4-F124-7A06-AC97-DF129F114F46}"/>
              </a:ext>
            </a:extLst>
          </p:cNvPr>
          <p:cNvSpPr txBox="1"/>
          <p:nvPr/>
        </p:nvSpPr>
        <p:spPr>
          <a:xfrm>
            <a:off x="13712825" y="6477000"/>
            <a:ext cx="44196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글 내용 작성 후 물품 등록 버튼 클릭 시 우측 사진처럼 메인 화면에서 정상적으로 판매 글이 등록된 것을 볼 수 있음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FE3A4E-0F01-7693-8E9C-5B8C19967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925" y="5911921"/>
            <a:ext cx="3067050" cy="558165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03780C4-399A-E472-580A-74AB6AE284F5}"/>
              </a:ext>
            </a:extLst>
          </p:cNvPr>
          <p:cNvSpPr/>
          <p:nvPr/>
        </p:nvSpPr>
        <p:spPr>
          <a:xfrm>
            <a:off x="14970125" y="8000762"/>
            <a:ext cx="1905000" cy="1143000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55631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ED228-CEBB-64E5-5AAE-7DAA2527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7B647A-A608-5078-0804-EFE62E61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1AB1F73-48C7-7851-5BD5-5E5D28E2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B219AB-6934-2758-808D-59D7C9CC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801BF78-9CD2-4DC2-C62A-BFB4BDCE76AD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나의 판매 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F7D3AE6-231A-C7B0-5FD9-80B3FE6979C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3BF11DB-D3A2-67CC-F170-A1434E7AAB6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911E8DC-89D6-A3B5-66F3-594D2E6D59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78" y="5054600"/>
            <a:ext cx="12875922" cy="723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CF65F6-1B73-E38E-52E9-920E7BD5C06C}"/>
              </a:ext>
            </a:extLst>
          </p:cNvPr>
          <p:cNvSpPr txBox="1"/>
          <p:nvPr/>
        </p:nvSpPr>
        <p:spPr>
          <a:xfrm>
            <a:off x="2286000" y="6207522"/>
            <a:ext cx="3621378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마이페이지에서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목록 버튼 클릭 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나의 판매 글 리스트를 보여주는 페이지로 이동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0C7339-4559-CCAE-B1B1-5F2D9110EBB6}"/>
              </a:ext>
            </a:extLst>
          </p:cNvPr>
          <p:cNvSpPr/>
          <p:nvPr/>
        </p:nvSpPr>
        <p:spPr>
          <a:xfrm>
            <a:off x="6972300" y="7543800"/>
            <a:ext cx="60198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416AEB1-04BF-A90C-3736-5235E3D4DAD0}"/>
              </a:ext>
            </a:extLst>
          </p:cNvPr>
          <p:cNvCxnSpPr>
            <a:cxnSpLocks/>
          </p:cNvCxnSpPr>
          <p:nvPr/>
        </p:nvCxnSpPr>
        <p:spPr>
          <a:xfrm>
            <a:off x="12992100" y="7924800"/>
            <a:ext cx="1295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BEB7DD-84D2-082A-3377-78804E47CC3F}"/>
              </a:ext>
            </a:extLst>
          </p:cNvPr>
          <p:cNvSpPr txBox="1"/>
          <p:nvPr/>
        </p:nvSpPr>
        <p:spPr>
          <a:xfrm>
            <a:off x="10932821" y="6629400"/>
            <a:ext cx="3278479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해당 영역 클릭 시 판매 글 상세 정보를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창으로 출력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66705BA-EAD5-C96C-3D80-A5166DF53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4114800"/>
            <a:ext cx="6056021" cy="5696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215C4F-C1BC-46D6-3EC3-C4EC4613A3EB}"/>
              </a:ext>
            </a:extLst>
          </p:cNvPr>
          <p:cNvCxnSpPr>
            <a:cxnSpLocks/>
          </p:cNvCxnSpPr>
          <p:nvPr/>
        </p:nvCxnSpPr>
        <p:spPr>
          <a:xfrm>
            <a:off x="20231100" y="9621220"/>
            <a:ext cx="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87165FB-8832-5979-92C8-4C215CA07B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452" y="10620550"/>
            <a:ext cx="4314825" cy="14763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CB14E91-33CA-916F-80BD-A44F10361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313" y="11188700"/>
            <a:ext cx="4314825" cy="14382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DCA312-BC57-6A9A-2C4E-C11ED36CE78B}"/>
              </a:ext>
            </a:extLst>
          </p:cNvPr>
          <p:cNvSpPr txBox="1"/>
          <p:nvPr/>
        </p:nvSpPr>
        <p:spPr>
          <a:xfrm>
            <a:off x="20017077" y="8458200"/>
            <a:ext cx="2919122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 버튼 클릭 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해당 판매 글 삭제 처리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91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C124E-9093-8E1E-B6D9-1A264B190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0C3C3E-C290-50A7-ABFC-B029E0B5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2F169A-6D2E-97AB-FD2A-ACE23E11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5801F2C-541C-14E6-592C-29AA9566D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3026EF7-9AA7-AB35-B3B7-CA264CB137C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나의 판매 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6C25E04-60C4-8A98-D032-10E5075AFC97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472A825-E750-4643-C9D1-5FAFF3B2FB0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41681E-C533-2EE3-2089-3A37AC7CB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334000"/>
            <a:ext cx="7636778" cy="65947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3169C-2231-446E-8940-79824D09E792}"/>
              </a:ext>
            </a:extLst>
          </p:cNvPr>
          <p:cNvSpPr txBox="1"/>
          <p:nvPr/>
        </p:nvSpPr>
        <p:spPr>
          <a:xfrm>
            <a:off x="9071878" y="4823222"/>
            <a:ext cx="32893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상세 정보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창에서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수정 버튼 클릭 시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판매글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수정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모달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창이 뜨게 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7FF3D-E2A4-6E83-CD2A-138DD0C361CA}"/>
              </a:ext>
            </a:extLst>
          </p:cNvPr>
          <p:cNvSpPr txBox="1"/>
          <p:nvPr/>
        </p:nvSpPr>
        <p:spPr>
          <a:xfrm>
            <a:off x="11624126" y="6974919"/>
            <a:ext cx="4314825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카테고리와 물품 사진을 제외한 나머지 항목들을 모두 수정할 수 있으며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</a:p>
          <a:p>
            <a:pPr algn="ctr"/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판매글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등록 기능과 같이 무료 나눔 체크 시 판매 가격은 자동으로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원으로 고정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4761C28-E676-E7B8-5132-3B4B61223A43}"/>
              </a:ext>
            </a:extLst>
          </p:cNvPr>
          <p:cNvSpPr/>
          <p:nvPr/>
        </p:nvSpPr>
        <p:spPr>
          <a:xfrm>
            <a:off x="12876212" y="8458200"/>
            <a:ext cx="1905000" cy="1143000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393B4D-D345-F4C3-85EF-46EC4A8AA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0" y="5844778"/>
            <a:ext cx="3095625" cy="5534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3A20B0-0EFB-11C4-4AB0-FB4A5AA59401}"/>
              </a:ext>
            </a:extLst>
          </p:cNvPr>
          <p:cNvSpPr txBox="1"/>
          <p:nvPr/>
        </p:nvSpPr>
        <p:spPr>
          <a:xfrm>
            <a:off x="19315113" y="5334000"/>
            <a:ext cx="2655887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기존 판매 글이 수정되어 정상적으로 처리된 것을 볼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6153BC-F7A8-DF78-A57C-72A650BC2B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299" y="9816227"/>
            <a:ext cx="4314825" cy="1419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087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A62B6-A5BF-7A0E-D2CC-6B685E5D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B72C3D-1026-E3C0-04C3-E56DE407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C6354-C7EC-A526-D61D-982C9169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ABE0FE-0D4A-CFCD-BB3D-0E920CA74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BE9FD6B-338B-ED38-2522-12876C614A0A}"/>
              </a:ext>
            </a:extLst>
          </p:cNvPr>
          <p:cNvSpPr txBox="1"/>
          <p:nvPr/>
        </p:nvSpPr>
        <p:spPr>
          <a:xfrm>
            <a:off x="1943100" y="3390900"/>
            <a:ext cx="7353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4E2003-8221-F7AD-44E5-D3D11AAE2F9C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45A145C-3512-F084-BD8D-66D0298E8F1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45EF3E-6786-132C-A630-36B6C3573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03" y="4191000"/>
            <a:ext cx="17205079" cy="897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CB84E1-0BA2-39FF-6A99-C292BF7B1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5119063"/>
            <a:ext cx="3886269" cy="854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6D2E99-C804-88AF-23A3-BBCFC67FB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09" y="6750810"/>
            <a:ext cx="3856718" cy="8380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F9507B-25FB-AC2B-D715-FCC168665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71" y="5948568"/>
            <a:ext cx="3866572" cy="8402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266FA7-4F91-2E35-CC71-38EBADA84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5374285"/>
            <a:ext cx="4989010" cy="8945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0C7632-9C77-8E6C-303F-06395F574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6177346"/>
            <a:ext cx="4946779" cy="8916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3D8513-C75E-2F94-783A-16021D5007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802" y="6991889"/>
            <a:ext cx="4953758" cy="867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A28D57-932A-59BF-E9D8-7F96C1E723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7887787"/>
            <a:ext cx="3856718" cy="13706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E01D6A-C916-716F-8F91-E96AABD783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0" y="9240855"/>
            <a:ext cx="3844796" cy="128175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C88872-E211-5151-4BA5-77EC9E1D198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02" y="6327800"/>
            <a:ext cx="5070071" cy="10192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B9FE2A-F46F-5089-4339-64664BCB65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6" y="10487111"/>
            <a:ext cx="3828362" cy="131431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E12585B-3F80-22B4-6CCC-B5A23689FC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61" y="11768868"/>
            <a:ext cx="3854712" cy="13091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950623-F8BC-B110-625F-C10DBC4FD8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347" y="10614334"/>
            <a:ext cx="5552981" cy="97271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54B8144-1108-D1D9-19D0-428C4DFA0EA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25" y="5158964"/>
            <a:ext cx="5124148" cy="100048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C954D83-E48C-BFB1-1701-BD57B8D6DE7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38" y="7933876"/>
            <a:ext cx="5164846" cy="10831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9D5D168-62E3-28A5-5608-D1350304F36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09" y="11192075"/>
            <a:ext cx="5129448" cy="10004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C016A6F-F897-A61A-BD04-2D6B7A53D7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300" y="4117227"/>
            <a:ext cx="6219700" cy="123371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DBA2BD-9D42-4D6F-5712-5433419F9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680" y="7697392"/>
            <a:ext cx="5541413" cy="107860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5C8344E0-ECBE-55BF-E612-3146214891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952" y="9705586"/>
            <a:ext cx="4953757" cy="99379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19D9E55-1532-84BF-527F-BEFF5254CDC3}"/>
              </a:ext>
            </a:extLst>
          </p:cNvPr>
          <p:cNvSpPr txBox="1"/>
          <p:nvPr/>
        </p:nvSpPr>
        <p:spPr>
          <a:xfrm>
            <a:off x="4807035" y="5479367"/>
            <a:ext cx="176235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조건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AF047FC-6C5C-D93C-3DF4-869A7037C492}"/>
              </a:ext>
            </a:extLst>
          </p:cNvPr>
          <p:cNvSpPr txBox="1"/>
          <p:nvPr/>
        </p:nvSpPr>
        <p:spPr>
          <a:xfrm>
            <a:off x="5306082" y="8237776"/>
            <a:ext cx="167018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조건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A74B8B-94EF-3290-1981-0DDC9D01159C}"/>
              </a:ext>
            </a:extLst>
          </p:cNvPr>
          <p:cNvSpPr txBox="1"/>
          <p:nvPr/>
        </p:nvSpPr>
        <p:spPr>
          <a:xfrm>
            <a:off x="15506853" y="4590155"/>
            <a:ext cx="17432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조건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09FE2BD-6F70-24C1-A6B5-E63EEB05E8D6}"/>
              </a:ext>
            </a:extLst>
          </p:cNvPr>
          <p:cNvSpPr txBox="1"/>
          <p:nvPr/>
        </p:nvSpPr>
        <p:spPr>
          <a:xfrm>
            <a:off x="15198330" y="10165602"/>
            <a:ext cx="1180127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 조건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E0B389-8BB6-3D03-DC88-6005F38A23A5}"/>
              </a:ext>
            </a:extLst>
          </p:cNvPr>
          <p:cNvSpPr txBox="1"/>
          <p:nvPr/>
        </p:nvSpPr>
        <p:spPr>
          <a:xfrm>
            <a:off x="4895845" y="6493774"/>
            <a:ext cx="192378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중복 체크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AA56F9-2C2F-F813-08B6-D9294A84F2DD}"/>
              </a:ext>
            </a:extLst>
          </p:cNvPr>
          <p:cNvSpPr txBox="1"/>
          <p:nvPr/>
        </p:nvSpPr>
        <p:spPr>
          <a:xfrm>
            <a:off x="5257398" y="11455647"/>
            <a:ext cx="18481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일치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C1E1D0-4504-F9C5-5EE6-A202177F5DFD}"/>
              </a:ext>
            </a:extLst>
          </p:cNvPr>
          <p:cNvSpPr txBox="1"/>
          <p:nvPr/>
        </p:nvSpPr>
        <p:spPr>
          <a:xfrm>
            <a:off x="19416590" y="7349315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체크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7B791A5-4222-7834-5A9B-C25A20A234CB}"/>
              </a:ext>
            </a:extLst>
          </p:cNvPr>
          <p:cNvCxnSpPr>
            <a:cxnSpLocks/>
          </p:cNvCxnSpPr>
          <p:nvPr/>
        </p:nvCxnSpPr>
        <p:spPr>
          <a:xfrm flipH="1">
            <a:off x="9877564" y="6352556"/>
            <a:ext cx="813775" cy="399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8CCA14-7396-6756-528F-261B08123C35}"/>
              </a:ext>
            </a:extLst>
          </p:cNvPr>
          <p:cNvCxnSpPr>
            <a:cxnSpLocks/>
          </p:cNvCxnSpPr>
          <p:nvPr/>
        </p:nvCxnSpPr>
        <p:spPr>
          <a:xfrm flipH="1">
            <a:off x="9877564" y="7790892"/>
            <a:ext cx="927471" cy="2325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949B2DA-2A0C-4D21-20A3-A3D4DDF5548D}"/>
              </a:ext>
            </a:extLst>
          </p:cNvPr>
          <p:cNvCxnSpPr>
            <a:cxnSpLocks/>
          </p:cNvCxnSpPr>
          <p:nvPr/>
        </p:nvCxnSpPr>
        <p:spPr>
          <a:xfrm flipV="1">
            <a:off x="14257216" y="6392500"/>
            <a:ext cx="690170" cy="5263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9670CED-8F1F-B23A-6318-56179BF8DE94}"/>
              </a:ext>
            </a:extLst>
          </p:cNvPr>
          <p:cNvCxnSpPr>
            <a:cxnSpLocks/>
          </p:cNvCxnSpPr>
          <p:nvPr/>
        </p:nvCxnSpPr>
        <p:spPr>
          <a:xfrm>
            <a:off x="13663856" y="8546582"/>
            <a:ext cx="1370528" cy="13351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22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92E5A-EB58-1DCA-C806-295D67B8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6F39C2-1C25-DF6E-08E3-E263E4B5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303767-C1F5-3FA1-DBCB-8305C74C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4A31BF-6DB6-E199-A53D-E743861BD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4649C55-DC63-348E-843B-45D7BC6DD6C4}"/>
              </a:ext>
            </a:extLst>
          </p:cNvPr>
          <p:cNvSpPr txBox="1"/>
          <p:nvPr/>
        </p:nvSpPr>
        <p:spPr>
          <a:xfrm>
            <a:off x="1943100" y="3390900"/>
            <a:ext cx="7810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페이지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097FB1-2EB6-A3EB-34E9-2DD975C839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A4CAE3-5E8B-CD38-3A45-ABF683B37C0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E8CD14-06BB-AAD3-7FA3-40C3F22F3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4191000"/>
            <a:ext cx="17205079" cy="8978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296201-8E05-2FFA-54E6-98EDFB0EB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6620698"/>
            <a:ext cx="4789668" cy="24896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49928B-F20A-EA2B-7B31-E0DB774F3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92" y="9110336"/>
            <a:ext cx="4638176" cy="10470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C9F791-8DAF-9CFA-B3AB-67888CAA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99" y="5929992"/>
            <a:ext cx="4126219" cy="13090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87E3F4-9A76-CE8F-A25B-B918DA43E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453" y="8716990"/>
            <a:ext cx="6516099" cy="3811076"/>
          </a:xfrm>
          <a:prstGeom prst="rect">
            <a:avLst/>
          </a:prstGeom>
        </p:spPr>
      </p:pic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63E19EC3-01F4-6AD0-CB02-24B0D10EE5F2}"/>
              </a:ext>
            </a:extLst>
          </p:cNvPr>
          <p:cNvSpPr/>
          <p:nvPr/>
        </p:nvSpPr>
        <p:spPr>
          <a:xfrm rot="1866749">
            <a:off x="5882969" y="8744576"/>
            <a:ext cx="2922590" cy="14461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화살표: 왼쪽 42">
            <a:extLst>
              <a:ext uri="{FF2B5EF4-FFF2-40B4-BE49-F238E27FC236}">
                <a16:creationId xmlns:a16="http://schemas.microsoft.com/office/drawing/2014/main" id="{B39E2EF8-5139-1E9E-25B3-EEFAB19ABC5A}"/>
              </a:ext>
            </a:extLst>
          </p:cNvPr>
          <p:cNvSpPr/>
          <p:nvPr/>
        </p:nvSpPr>
        <p:spPr>
          <a:xfrm rot="9307082">
            <a:off x="11934057" y="10112170"/>
            <a:ext cx="1595608" cy="10351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239A00-0217-1B55-B985-BEBFFC9F26C3}"/>
              </a:ext>
            </a:extLst>
          </p:cNvPr>
          <p:cNvSpPr txBox="1"/>
          <p:nvPr/>
        </p:nvSpPr>
        <p:spPr>
          <a:xfrm>
            <a:off x="3918380" y="6042052"/>
            <a:ext cx="211155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셀렉트박스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161A70-F084-8A39-6706-B2D19CB78D8C}"/>
              </a:ext>
            </a:extLst>
          </p:cNvPr>
          <p:cNvSpPr txBox="1"/>
          <p:nvPr/>
        </p:nvSpPr>
        <p:spPr>
          <a:xfrm>
            <a:off x="4661679" y="974999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직접 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96B04-2826-7635-98CB-EDD861E69EA1}"/>
              </a:ext>
            </a:extLst>
          </p:cNvPr>
          <p:cNvSpPr txBox="1"/>
          <p:nvPr/>
        </p:nvSpPr>
        <p:spPr>
          <a:xfrm>
            <a:off x="17830799" y="5998820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전화번호 칸에는 숫자만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201FD7-7BDE-1D24-471A-433E2D357C0B}"/>
              </a:ext>
            </a:extLst>
          </p:cNvPr>
          <p:cNvSpPr txBox="1"/>
          <p:nvPr/>
        </p:nvSpPr>
        <p:spPr>
          <a:xfrm>
            <a:off x="16214031" y="806275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주소 카카오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api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연동</a:t>
            </a: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B66603FE-3D8B-4AA7-BAD8-A04DDE28177F}"/>
              </a:ext>
            </a:extLst>
          </p:cNvPr>
          <p:cNvSpPr/>
          <p:nvPr/>
        </p:nvSpPr>
        <p:spPr>
          <a:xfrm rot="8686963">
            <a:off x="11292312" y="8335837"/>
            <a:ext cx="3619126" cy="11957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0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C8F28-866F-2C2A-EEE4-D7F8B1D79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469174-636D-C7E1-EF9F-D45EAE96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EADDD-3473-2D18-8C0A-47BF35B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1E41BE-D98E-FF34-8F98-3D9A86DD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026C0D9-9E5D-D4F6-CD81-6E0486E64D00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 기능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D63F522-5478-4DEE-BADA-38443D7C08F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37B3534-D8A1-7AB3-9E71-0F41016CEDE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D7A16-7D79-C0D2-CE3E-426ADF17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4" y="5645480"/>
            <a:ext cx="10468772" cy="1342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748377-F5C8-D789-AF45-EB4266A72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5601853"/>
            <a:ext cx="7433687" cy="14302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6169D8-3C04-DE5F-15DA-BC08C4AFC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10325101"/>
            <a:ext cx="7063347" cy="140249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190991-A683-C74C-A3F4-73DAAF299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7840820"/>
            <a:ext cx="7063347" cy="1458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BB3B54-D3D0-7E29-C337-EE1AEE375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167" y="9492362"/>
            <a:ext cx="7499520" cy="145824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E13CBC-7F2D-53D3-C0E9-2A1AB054CF5A}"/>
              </a:ext>
            </a:extLst>
          </p:cNvPr>
          <p:cNvCxnSpPr>
            <a:cxnSpLocks/>
          </p:cNvCxnSpPr>
          <p:nvPr/>
        </p:nvCxnSpPr>
        <p:spPr>
          <a:xfrm flipH="1">
            <a:off x="7772400" y="665484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D5CB3B-CAFA-0F2A-863A-DB29A94A3078}"/>
              </a:ext>
            </a:extLst>
          </p:cNvPr>
          <p:cNvCxnSpPr>
            <a:cxnSpLocks/>
          </p:cNvCxnSpPr>
          <p:nvPr/>
        </p:nvCxnSpPr>
        <p:spPr>
          <a:xfrm flipV="1">
            <a:off x="9939926" y="6316970"/>
            <a:ext cx="3999931" cy="21868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545886F-92A5-CAAB-61D1-7D48AF3B4755}"/>
              </a:ext>
            </a:extLst>
          </p:cNvPr>
          <p:cNvCxnSpPr>
            <a:cxnSpLocks/>
          </p:cNvCxnSpPr>
          <p:nvPr/>
        </p:nvCxnSpPr>
        <p:spPr>
          <a:xfrm flipH="1">
            <a:off x="18821400" y="6868006"/>
            <a:ext cx="521231" cy="32386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2B8D46-2BD8-8339-C832-46EE8F5DFFB2}"/>
              </a:ext>
            </a:extLst>
          </p:cNvPr>
          <p:cNvSpPr txBox="1"/>
          <p:nvPr/>
        </p:nvSpPr>
        <p:spPr>
          <a:xfrm>
            <a:off x="5497679" y="695265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 정보 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14063-9699-B0E1-A020-15945943F3B7}"/>
              </a:ext>
            </a:extLst>
          </p:cNvPr>
          <p:cNvSpPr txBox="1"/>
          <p:nvPr/>
        </p:nvSpPr>
        <p:spPr>
          <a:xfrm>
            <a:off x="5497678" y="9758589"/>
            <a:ext cx="242712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 정보 불일치 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98F37-5715-E389-994A-7DAB5A7E7FDA}"/>
              </a:ext>
            </a:extLst>
          </p:cNvPr>
          <p:cNvSpPr txBox="1"/>
          <p:nvPr/>
        </p:nvSpPr>
        <p:spPr>
          <a:xfrm>
            <a:off x="18211800" y="8081844"/>
            <a:ext cx="188312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로그아웃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FCE5E3-4C22-7647-7DDA-C76E1084D554}"/>
              </a:ext>
            </a:extLst>
          </p:cNvPr>
          <p:cNvSpPr txBox="1"/>
          <p:nvPr/>
        </p:nvSpPr>
        <p:spPr>
          <a:xfrm>
            <a:off x="11025586" y="7191015"/>
            <a:ext cx="173879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402415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F5BF7-E100-F16B-FE28-D7D0AEE7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99930-3E7F-5188-3653-5B1D06D8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2721562-E75F-478D-95BE-127FA46E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A94E4D-969F-FCEB-0129-E6440DA0D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B883DA9-B54E-A1E1-DC53-96FCE2C8A7B9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3FF33B-1D8D-8B74-12FB-CBC20473C64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882986-5BD6-2858-8F09-F617DBDCA81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2E7B5C-A2A6-B701-8354-6E3EDB5CF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0979E6-0F6A-A393-254D-2AB41F420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5731981"/>
            <a:ext cx="5133975" cy="800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872D8E-2C51-CE4C-C740-299DF1B5D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05" y="6508268"/>
            <a:ext cx="5133975" cy="847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15138F-8026-8593-5D9D-66AB00E33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11" y="7379704"/>
            <a:ext cx="5048250" cy="962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0AEBCA-7603-C05B-4218-83CCD77ED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551" y="6023687"/>
            <a:ext cx="5853140" cy="9365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76230F-8FF0-0AD6-C39E-9C93EE5F1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906" y="6933701"/>
            <a:ext cx="4344484" cy="9517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864445-9AFA-B9A6-A1E9-6819A9BE54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118" y="7885434"/>
            <a:ext cx="4344484" cy="8970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0F0643-1C1F-BBBA-1E45-07412705D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902" y="8762029"/>
            <a:ext cx="4344484" cy="16217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A839C-2462-7D12-7234-CBAA8B01E2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47" y="10545502"/>
            <a:ext cx="4504283" cy="9192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17A1EB-84B5-6588-1B26-2643A0B90C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42" y="4526978"/>
            <a:ext cx="6200301" cy="12603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32AE2F1-D271-46BF-F2BA-9386F85F2E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285" y="4208410"/>
            <a:ext cx="7453540" cy="16367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1560CB-3322-A857-FAF3-9FD25A9011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030" y="10334019"/>
            <a:ext cx="7690700" cy="14774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6A724C4-5C16-7F2D-EA1A-F54D5742A5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4" y="11465716"/>
            <a:ext cx="5988746" cy="121314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BCC0AC-98E1-6F78-C3B1-C3E6EE3B76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3" y="8277138"/>
            <a:ext cx="5821639" cy="1160682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2C04EC1-DE51-B444-6D28-4A95D3D79B49}"/>
              </a:ext>
            </a:extLst>
          </p:cNvPr>
          <p:cNvCxnSpPr>
            <a:cxnSpLocks/>
          </p:cNvCxnSpPr>
          <p:nvPr/>
        </p:nvCxnSpPr>
        <p:spPr>
          <a:xfrm flipH="1" flipV="1">
            <a:off x="6715073" y="7090881"/>
            <a:ext cx="879848" cy="656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9883092-66F5-DD35-28DA-C5785E2EB31D}"/>
              </a:ext>
            </a:extLst>
          </p:cNvPr>
          <p:cNvCxnSpPr>
            <a:cxnSpLocks/>
          </p:cNvCxnSpPr>
          <p:nvPr/>
        </p:nvCxnSpPr>
        <p:spPr>
          <a:xfrm>
            <a:off x="10127888" y="8017262"/>
            <a:ext cx="2230230" cy="521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D2FD987-B4E3-99BF-731C-1101F9017D04}"/>
              </a:ext>
            </a:extLst>
          </p:cNvPr>
          <p:cNvCxnSpPr>
            <a:cxnSpLocks/>
          </p:cNvCxnSpPr>
          <p:nvPr/>
        </p:nvCxnSpPr>
        <p:spPr>
          <a:xfrm flipH="1">
            <a:off x="6263958" y="896620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DFD0550-9E30-D7AF-67E1-28365BA09A69}"/>
              </a:ext>
            </a:extLst>
          </p:cNvPr>
          <p:cNvSpPr txBox="1"/>
          <p:nvPr/>
        </p:nvSpPr>
        <p:spPr>
          <a:xfrm>
            <a:off x="1165073" y="502676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조건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683279-5AE6-F1D2-5048-ED188E022322}"/>
              </a:ext>
            </a:extLst>
          </p:cNvPr>
          <p:cNvSpPr txBox="1"/>
          <p:nvPr/>
        </p:nvSpPr>
        <p:spPr>
          <a:xfrm>
            <a:off x="978162" y="879835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체크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9C280E-FDD1-D3D0-B444-92C27480B306}"/>
              </a:ext>
            </a:extLst>
          </p:cNvPr>
          <p:cNvSpPr txBox="1"/>
          <p:nvPr/>
        </p:nvSpPr>
        <p:spPr>
          <a:xfrm>
            <a:off x="861536" y="11967544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 조건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798F4F-11F5-CC12-EC7C-F4C3F5D379E0}"/>
              </a:ext>
            </a:extLst>
          </p:cNvPr>
          <p:cNvSpPr txBox="1"/>
          <p:nvPr/>
        </p:nvSpPr>
        <p:spPr>
          <a:xfrm>
            <a:off x="14409148" y="5427672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조건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DB121B-C5E9-BE33-0908-B647BC561ABD}"/>
              </a:ext>
            </a:extLst>
          </p:cNvPr>
          <p:cNvSpPr txBox="1"/>
          <p:nvPr/>
        </p:nvSpPr>
        <p:spPr>
          <a:xfrm>
            <a:off x="14367438" y="10802842"/>
            <a:ext cx="216796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중복 체크</a:t>
            </a:r>
          </a:p>
        </p:txBody>
      </p:sp>
    </p:spTree>
    <p:extLst>
      <p:ext uri="{BB962C8B-B14F-4D97-AF65-F5344CB8AC3E}">
        <p14:creationId xmlns:p14="http://schemas.microsoft.com/office/powerpoint/2010/main" val="2276196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6B834-769E-8314-5EB8-28EB755A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FC7D5E-9B4D-16F5-6C69-87429A8C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7DF0C99-2A06-CCE5-03BB-FD0F8B97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963B74-9832-5747-B127-3C9D6DDF5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0BB27A5-37B1-6951-0A71-6DF0DDEB8298}"/>
              </a:ext>
            </a:extLst>
          </p:cNvPr>
          <p:cNvSpPr txBox="1"/>
          <p:nvPr/>
        </p:nvSpPr>
        <p:spPr>
          <a:xfrm>
            <a:off x="1943100" y="3390900"/>
            <a:ext cx="9105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페이지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BC8589-56FD-0779-FB87-5953BD57714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9188AC-FB9D-F64B-2309-F3F8C956229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7E24DC-3BE7-A6F8-7A42-A3F81C0EE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FA6DAD-78DD-F227-E7C0-72514E99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76" y="5962203"/>
            <a:ext cx="4752975" cy="2505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524737-5F25-49D9-0151-4A0669885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358" y="5342038"/>
            <a:ext cx="7704773" cy="4778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C6F059-C12E-047F-33F2-BA079B00F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1" y="11116921"/>
            <a:ext cx="5345112" cy="13612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6CAC19-4E76-E39B-32E9-B07671676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921" y="11130272"/>
            <a:ext cx="7731210" cy="14984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85D370-DB2B-E391-78AE-1BA2570EC4A2}"/>
              </a:ext>
            </a:extLst>
          </p:cNvPr>
          <p:cNvCxnSpPr>
            <a:cxnSpLocks/>
          </p:cNvCxnSpPr>
          <p:nvPr/>
        </p:nvCxnSpPr>
        <p:spPr>
          <a:xfrm flipV="1">
            <a:off x="10653684" y="8305800"/>
            <a:ext cx="7133114" cy="27950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E58D6B-C46B-1B89-D8B6-B89643D5540F}"/>
              </a:ext>
            </a:extLst>
          </p:cNvPr>
          <p:cNvCxnSpPr>
            <a:cxnSpLocks/>
          </p:cNvCxnSpPr>
          <p:nvPr/>
        </p:nvCxnSpPr>
        <p:spPr>
          <a:xfrm flipH="1">
            <a:off x="6163193" y="10528328"/>
            <a:ext cx="1125019" cy="10413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C8C536-5532-AD4D-2487-9BCD099AC406}"/>
              </a:ext>
            </a:extLst>
          </p:cNvPr>
          <p:cNvCxnSpPr>
            <a:cxnSpLocks/>
          </p:cNvCxnSpPr>
          <p:nvPr/>
        </p:nvCxnSpPr>
        <p:spPr>
          <a:xfrm flipH="1" flipV="1">
            <a:off x="6260723" y="7531259"/>
            <a:ext cx="971549" cy="23747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CE4466-B0A9-58FD-6527-A3C943C358BE}"/>
              </a:ext>
            </a:extLst>
          </p:cNvPr>
          <p:cNvCxnSpPr>
            <a:cxnSpLocks/>
          </p:cNvCxnSpPr>
          <p:nvPr/>
        </p:nvCxnSpPr>
        <p:spPr>
          <a:xfrm flipV="1">
            <a:off x="10114865" y="12003377"/>
            <a:ext cx="4105376" cy="5828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001B3B-9C95-87AE-F7A4-7C70E83FD770}"/>
              </a:ext>
            </a:extLst>
          </p:cNvPr>
          <p:cNvSpPr txBox="1"/>
          <p:nvPr/>
        </p:nvSpPr>
        <p:spPr>
          <a:xfrm>
            <a:off x="1746438" y="5179010"/>
            <a:ext cx="3949323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셀렉트박스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직접 입력도 회원가입과 동일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0A1ED-EB84-BA92-5A0C-ED7168EA61DE}"/>
              </a:ext>
            </a:extLst>
          </p:cNvPr>
          <p:cNvSpPr txBox="1"/>
          <p:nvPr/>
        </p:nvSpPr>
        <p:spPr>
          <a:xfrm>
            <a:off x="17943205" y="10579052"/>
            <a:ext cx="2209800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회원정보 수정 완료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C8079-75A4-25DD-E09F-D84EA99E9F0B}"/>
              </a:ext>
            </a:extLst>
          </p:cNvPr>
          <p:cNvSpPr txBox="1"/>
          <p:nvPr/>
        </p:nvSpPr>
        <p:spPr>
          <a:xfrm>
            <a:off x="2698327" y="10208275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전화번호 칸에는 숫자만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!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75C74A-B56D-10E0-24A8-E0411EFB1A4C}"/>
              </a:ext>
            </a:extLst>
          </p:cNvPr>
          <p:cNvSpPr txBox="1"/>
          <p:nvPr/>
        </p:nvSpPr>
        <p:spPr>
          <a:xfrm>
            <a:off x="17502298" y="4869937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주소 카카오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api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145377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243967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85F182A-DD80-D86A-B596-1D980BD71072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Chapter.1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89C6537-741B-B96C-9DA9-AA16D197165B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079FF-0568-D031-E0EC-0721014F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4CE255-C07C-97D6-5A16-3A03EE76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9C0B4-5F85-3A14-CB8B-9213C3AA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A01827-9FDC-DF7E-4C41-364AABFD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AC00A57-7392-56B1-87AD-33189EAC262D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AA1C95C-4E95-3C0E-6DBF-AF05F57DA95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B535080-015A-B410-DD21-B0F26BD997E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6F1129-CF58-5AE9-F176-E5563BA01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506684"/>
            <a:ext cx="13325638" cy="8663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600D03-6467-A267-8E4E-4182073C6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32" y="6840180"/>
            <a:ext cx="7779807" cy="14487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BDC7C4-0BFB-1FAA-AA4F-7C1FF9EE7C01}"/>
              </a:ext>
            </a:extLst>
          </p:cNvPr>
          <p:cNvCxnSpPr>
            <a:cxnSpLocks/>
          </p:cNvCxnSpPr>
          <p:nvPr/>
        </p:nvCxnSpPr>
        <p:spPr>
          <a:xfrm flipV="1">
            <a:off x="9099780" y="7848600"/>
            <a:ext cx="5225820" cy="14251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00047F-0FE8-EF52-3F57-E3811930E392}"/>
              </a:ext>
            </a:extLst>
          </p:cNvPr>
          <p:cNvSpPr txBox="1"/>
          <p:nvPr/>
        </p:nvSpPr>
        <p:spPr>
          <a:xfrm>
            <a:off x="13270649" y="7343198"/>
            <a:ext cx="2368416" cy="40862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회원가입 탈퇴 완료</a:t>
            </a:r>
          </a:p>
        </p:txBody>
      </p:sp>
    </p:spTree>
    <p:extLst>
      <p:ext uri="{BB962C8B-B14F-4D97-AF65-F5344CB8AC3E}">
        <p14:creationId xmlns:p14="http://schemas.microsoft.com/office/powerpoint/2010/main" val="13524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58E21-C486-428F-11DA-DF922049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894662-1DF8-B7B5-6B6D-F66727635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136C4F1-DC73-9090-151E-25F23F556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9CB9B5-3C25-7FA6-2D86-4280E987B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8C934CB-473E-7097-5EBA-298E1E427F61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77A1F5-D8ED-92EB-7108-36FEA69309C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1954F2D-5063-CB27-9304-81C4EFE0AFE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D16CD5-BA86-3914-F982-50A863E8D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42" y="5604664"/>
            <a:ext cx="6664438" cy="433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572E61-CA50-3BD9-4BFF-3C917A6D829D}"/>
              </a:ext>
            </a:extLst>
          </p:cNvPr>
          <p:cNvSpPr txBox="1"/>
          <p:nvPr/>
        </p:nvSpPr>
        <p:spPr>
          <a:xfrm>
            <a:off x="5029111" y="4787900"/>
            <a:ext cx="34023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물품 판매 글 페이지에서 채팅 버튼을 클릭하면 판매자와의 채팅방을 생성할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A780ED-A4BB-B844-3C65-B73C8670BB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108" y="10474548"/>
            <a:ext cx="6404854" cy="625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4C772C-150B-7508-003B-0C0F8E994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592" y="5619257"/>
            <a:ext cx="6628608" cy="4347411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1BFC8EF-402B-D3D4-6731-BB138EC53DFF}"/>
              </a:ext>
            </a:extLst>
          </p:cNvPr>
          <p:cNvSpPr/>
          <p:nvPr/>
        </p:nvSpPr>
        <p:spPr>
          <a:xfrm>
            <a:off x="11545942" y="7248006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0667D0-9AD6-3F64-1C89-7329C57FF99D}"/>
              </a:ext>
            </a:extLst>
          </p:cNvPr>
          <p:cNvSpPr txBox="1"/>
          <p:nvPr/>
        </p:nvSpPr>
        <p:spPr>
          <a:xfrm>
            <a:off x="10039859" y="11285260"/>
            <a:ext cx="4304281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메시지 입력 창에 메시지를 입력 후 보내기 버튼을 누르면 메시지의 내용과 보낸 시간이 함께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뜨도록 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518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A9F6B7-7860-A661-5F59-C5852FBA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2B66BA-7FFE-2F17-2479-9C93B0A0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99C391B-1E97-1D8E-E884-2DD9B117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12F4EB8-A988-37E9-4D7D-925E3A3BF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9C04979-3E47-8B75-3741-56DF3B59CC7E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85778B-F03C-8E73-990C-70977C8C3D87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A514B70-35D0-8BD6-C56E-4782159573A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184837-82F3-EADA-005A-717A8E2D9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5363894"/>
            <a:ext cx="7680780" cy="59602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EB0948-5AEF-FCA3-BA50-FA5CE0EF681A}"/>
              </a:ext>
            </a:extLst>
          </p:cNvPr>
          <p:cNvSpPr txBox="1"/>
          <p:nvPr/>
        </p:nvSpPr>
        <p:spPr>
          <a:xfrm>
            <a:off x="7430519" y="10984379"/>
            <a:ext cx="4075681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메시지를 받은 상대방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는 마이페이지의 채팅 메시지 목록에서 채팅방이 생성된 것을 확인할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E6358CB-B82E-5C1D-6231-4071F2DD3741}"/>
              </a:ext>
            </a:extLst>
          </p:cNvPr>
          <p:cNvSpPr/>
          <p:nvPr/>
        </p:nvSpPr>
        <p:spPr>
          <a:xfrm>
            <a:off x="15803446" y="7197283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1D9B59-59D8-13A4-ADAA-5A3DCFACF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512" y="5496582"/>
            <a:ext cx="5362575" cy="3752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86A453-F5C4-C97D-005B-6548F3AF6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259" y="5439432"/>
            <a:ext cx="5410200" cy="3810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698BF9-CE3A-520F-7968-D917D76B380D}"/>
              </a:ext>
            </a:extLst>
          </p:cNvPr>
          <p:cNvSpPr/>
          <p:nvPr/>
        </p:nvSpPr>
        <p:spPr>
          <a:xfrm>
            <a:off x="2514600" y="9905999"/>
            <a:ext cx="6705600" cy="914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0CC71-7CA7-6D3A-5F37-FF387F436233}"/>
              </a:ext>
            </a:extLst>
          </p:cNvPr>
          <p:cNvGrpSpPr/>
          <p:nvPr/>
        </p:nvGrpSpPr>
        <p:grpSpPr>
          <a:xfrm>
            <a:off x="8710322" y="8344007"/>
            <a:ext cx="1177649" cy="1561992"/>
            <a:chOff x="11010900" y="3810000"/>
            <a:chExt cx="2842260" cy="2204834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22637A9-11AF-47BE-55B8-73654058409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3810000"/>
              <a:ext cx="0" cy="22048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ADB9651-2B92-9181-20A1-3FF65DAD28F5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3822677"/>
              <a:ext cx="284226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FD9470-174B-2435-99B6-BF659B70B89A}"/>
              </a:ext>
            </a:extLst>
          </p:cNvPr>
          <p:cNvSpPr txBox="1"/>
          <p:nvPr/>
        </p:nvSpPr>
        <p:spPr>
          <a:xfrm>
            <a:off x="13288982" y="4559493"/>
            <a:ext cx="4047964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채팅방에서는 상대방의 메시지가 항상 좌측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상대방의 아이디와 함께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 메시지가 뜨게 되어있으며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상대방에게 답장을 보낼 수 있음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D07632F-9825-2AFB-33C4-1855E0C18D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677" y="8735298"/>
            <a:ext cx="5381625" cy="3781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8C30AD-5055-28A2-069B-E1BA55915E14}"/>
              </a:ext>
            </a:extLst>
          </p:cNvPr>
          <p:cNvSpPr txBox="1"/>
          <p:nvPr/>
        </p:nvSpPr>
        <p:spPr>
          <a:xfrm>
            <a:off x="16509089" y="11471592"/>
            <a:ext cx="5639919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이후 다시 구매자의 아이디로 로그인 후 채팅방을 확인하면 정상적으로 메시지가 수신된 것을 볼 수 있고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나의 메시지를 읽었으므로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읽음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’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처리가 되어 해당 메시지에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읽음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’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이라는 텍스트가 붙음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03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39955-30F5-D3A4-4588-D511FDCA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3A5DEF-F756-CAFF-219C-E9E0BE00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50F0D1-E9AE-8083-4D21-2397F1BB3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B8FA951-B03D-7F17-4E86-20BB58300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5375A85-55D3-0623-A6C7-2618B8D3F9B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DDB9DCD-9FB4-7A29-6673-ED6943205B24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9EF6A7-7620-0451-8C6E-20CB7728CCA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1C6E943-30B7-399E-791D-9E97EA70E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364445"/>
            <a:ext cx="7321418" cy="5959124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70848A9-F292-BCF7-1A21-E3D7D8FC4675}"/>
              </a:ext>
            </a:extLst>
          </p:cNvPr>
          <p:cNvSpPr/>
          <p:nvPr/>
        </p:nvSpPr>
        <p:spPr>
          <a:xfrm>
            <a:off x="15240000" y="7543800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AC0822-39E3-2067-1E04-A3236D87FBD3}"/>
              </a:ext>
            </a:extLst>
          </p:cNvPr>
          <p:cNvSpPr/>
          <p:nvPr/>
        </p:nvSpPr>
        <p:spPr>
          <a:xfrm>
            <a:off x="8351520" y="9692640"/>
            <a:ext cx="457201" cy="483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168A46-527A-29DC-6A8F-22EB2EE023BD}"/>
              </a:ext>
            </a:extLst>
          </p:cNvPr>
          <p:cNvGrpSpPr/>
          <p:nvPr/>
        </p:nvGrpSpPr>
        <p:grpSpPr>
          <a:xfrm>
            <a:off x="8686800" y="8096520"/>
            <a:ext cx="660556" cy="1573438"/>
            <a:chOff x="11010900" y="3793843"/>
            <a:chExt cx="2114820" cy="222099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3509F22-0152-3854-3ABD-498EC28CECD4}"/>
                </a:ext>
              </a:extLst>
            </p:cNvPr>
            <p:cNvCxnSpPr>
              <a:cxnSpLocks/>
            </p:cNvCxnSpPr>
            <p:nvPr/>
          </p:nvCxnSpPr>
          <p:spPr>
            <a:xfrm>
              <a:off x="11010900" y="3810000"/>
              <a:ext cx="0" cy="220483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7D2D484-B950-DBA1-9E57-DACAF95E2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0900" y="3793843"/>
              <a:ext cx="2114820" cy="288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378945B-FC87-9C09-111D-F7402912E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6858000"/>
            <a:ext cx="4352925" cy="162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FD97363-9B9A-90FB-DF46-A0903CF97C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8058150"/>
            <a:ext cx="434340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BC1982D-636D-722A-48B9-8F13D883F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524" y="6436451"/>
            <a:ext cx="5878515" cy="34980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92F3131-24DF-D7D0-BA9D-580393AD607C}"/>
              </a:ext>
            </a:extLst>
          </p:cNvPr>
          <p:cNvSpPr txBox="1"/>
          <p:nvPr/>
        </p:nvSpPr>
        <p:spPr>
          <a:xfrm>
            <a:off x="9253856" y="10001850"/>
            <a:ext cx="3166743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메시지 목록에서 채팅방의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‘X’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버튼을 누르면 해당 채팅방을 나갈 수 있음</a:t>
            </a: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sejong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 퇴장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586878-985B-0C59-0808-D67DA926EEBB}"/>
              </a:ext>
            </a:extLst>
          </p:cNvPr>
          <p:cNvSpPr txBox="1"/>
          <p:nvPr/>
        </p:nvSpPr>
        <p:spPr>
          <a:xfrm>
            <a:off x="14480832" y="9987781"/>
            <a:ext cx="3349968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채팅방에서 나가게 되면 해당 채팅방은 메시지 목록에서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리스트에 뜨지 않게 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75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8909A-65C1-EE80-F32F-BF9B67C5D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AD98ED-30C0-2A0C-B242-65894093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1DBADD-488A-A7FB-4AD6-35001D802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310E9F-BCC7-4C96-2E47-0F064E15B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E97C55D-CC71-988F-A288-BCF769C86EF6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D1F8123-6B25-66EA-DF8D-33E3C08A9F3C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F60DDC0-CB50-C222-4FC9-62AEA05A364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0FD9BD6-643A-63AA-A6F6-7FCDA5B5DF94}"/>
              </a:ext>
            </a:extLst>
          </p:cNvPr>
          <p:cNvSpPr/>
          <p:nvPr/>
        </p:nvSpPr>
        <p:spPr>
          <a:xfrm>
            <a:off x="15240000" y="7543800"/>
            <a:ext cx="1373187" cy="1089912"/>
          </a:xfrm>
          <a:prstGeom prst="rightArrow">
            <a:avLst/>
          </a:prstGeom>
          <a:solidFill>
            <a:srgbClr val="0E6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A5B4F0-7793-A6BE-CE5F-45DE4A552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788" y="7543800"/>
            <a:ext cx="4352925" cy="1628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80D0A1E-FCFC-0E1C-6AEA-B99691F81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388" y="8743950"/>
            <a:ext cx="4343400" cy="1466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A6B3C3-0CFE-60F5-0997-09507BF1C036}"/>
              </a:ext>
            </a:extLst>
          </p:cNvPr>
          <p:cNvSpPr txBox="1"/>
          <p:nvPr/>
        </p:nvSpPr>
        <p:spPr>
          <a:xfrm>
            <a:off x="11167495" y="6157516"/>
            <a:ext cx="4605905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이후 남은 회원도 채팅방을 나가게 된다면 더 이상 채팅방에 남아있는 회원은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존재하지 않으므로 해당 채팅방이 완전하게 삭제 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6B66F8-97C3-24E2-6BEC-68550E522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61" y="5561798"/>
            <a:ext cx="6791325" cy="58499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1F27ACE-8271-5BDE-F151-FDBAFB0C83DE}"/>
              </a:ext>
            </a:extLst>
          </p:cNvPr>
          <p:cNvSpPr txBox="1"/>
          <p:nvPr/>
        </p:nvSpPr>
        <p:spPr>
          <a:xfrm>
            <a:off x="7315200" y="11188700"/>
            <a:ext cx="41148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채팅방을 나가도 채팅방이 완전히 삭제되지는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않으며 나가지 않은 회원에게는 여전히 채팅방이 존재함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970049-71D9-1CE8-97D7-223E89F310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997" y="6509518"/>
            <a:ext cx="5645042" cy="36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73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7734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12E2C3-EEE2-5619-0866-2B018C65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4456253"/>
            <a:ext cx="8640000" cy="44614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A85B35-CEBF-C176-28FB-0044F056F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4456253"/>
            <a:ext cx="8640000" cy="39019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6487B0-4880-974E-FB1D-9E70E87C4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9027" y="9201964"/>
            <a:ext cx="8640000" cy="39353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6DAFF84-07A0-445B-4D1F-07A6B4C1013E}"/>
              </a:ext>
            </a:extLst>
          </p:cNvPr>
          <p:cNvSpPr txBox="1"/>
          <p:nvPr/>
        </p:nvSpPr>
        <p:spPr>
          <a:xfrm>
            <a:off x="12469067" y="8969649"/>
            <a:ext cx="8640000" cy="3355961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CF7709-1EE8-6CFD-28D2-A000D8D46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1554" y="6962037"/>
            <a:ext cx="2838846" cy="6030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97D908-99F1-807F-65A1-A207C4A82F27}"/>
              </a:ext>
            </a:extLst>
          </p:cNvPr>
          <p:cNvSpPr/>
          <p:nvPr/>
        </p:nvSpPr>
        <p:spPr>
          <a:xfrm>
            <a:off x="12113427" y="9144000"/>
            <a:ext cx="6811200" cy="365601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코드는 지역 선택 기능을 위한 전역 함수들로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상위 지역 선택에 따라 하위 지역 목록이 동적으로 갱신되도록 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loadMidRegions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loadSubRegions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loadDetailRegions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함수는 각각 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구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읍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면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동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리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단위의 선택 옵션을 생성한다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window.areaData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에서 조건에 맞는 데이터를 필터링한 뒤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Set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을 활용해 중복을 제거하고 옵션을 동적으로 추가한다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각 선택이 변경될 때마다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triggerFilter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()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호출하여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Ajax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요청을 실행하고 화면 데이터를 갱신한다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2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92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1EAEE-60C1-BAF6-42C4-395B8CDEA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614CE2-AE83-4E8F-E56E-02E09FD7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9C77E3-76C1-96D6-E569-91DB7D8B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568196-6CEB-EE51-312C-D9F529486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44556B4-3C2C-43C7-A90F-97DDBE768FB2}"/>
              </a:ext>
            </a:extLst>
          </p:cNvPr>
          <p:cNvSpPr txBox="1"/>
          <p:nvPr/>
        </p:nvSpPr>
        <p:spPr>
          <a:xfrm>
            <a:off x="1943100" y="3390900"/>
            <a:ext cx="7734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0F46B8-7E06-89FD-3327-02C44D83EF70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7AB3E5-94AD-E0C1-0FF8-120B07C04591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CB6B1-AEDE-D146-EDD0-8F1425FA6A7D}"/>
              </a:ext>
            </a:extLst>
          </p:cNvPr>
          <p:cNvSpPr txBox="1"/>
          <p:nvPr/>
        </p:nvSpPr>
        <p:spPr>
          <a:xfrm>
            <a:off x="12781902" y="5155397"/>
            <a:ext cx="10459098" cy="4826803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C15E0B-87DC-6F94-34BE-EF34411C8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50" y="4828537"/>
            <a:ext cx="9011908" cy="45821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878517-36ED-1499-734F-5628C8648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448" y="8898537"/>
            <a:ext cx="3057952" cy="253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06D418-CF45-0252-2F5D-793454991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3700" y="8103180"/>
            <a:ext cx="3067478" cy="5201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78DDB2-B1B2-43F0-D0E2-1221E98DE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7650" y="8911635"/>
            <a:ext cx="3077004" cy="2629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B19A0BC-A9CA-689F-C94D-FBA89A830884}"/>
              </a:ext>
            </a:extLst>
          </p:cNvPr>
          <p:cNvSpPr/>
          <p:nvPr/>
        </p:nvSpPr>
        <p:spPr>
          <a:xfrm rot="16200000">
            <a:off x="12044745" y="9937179"/>
            <a:ext cx="609600" cy="7310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4A9BF0E-2C03-29A5-0FF0-7ABF6BA2BC8A}"/>
              </a:ext>
            </a:extLst>
          </p:cNvPr>
          <p:cNvSpPr/>
          <p:nvPr/>
        </p:nvSpPr>
        <p:spPr>
          <a:xfrm rot="16200000">
            <a:off x="17053330" y="9937179"/>
            <a:ext cx="609600" cy="7310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E149AF-8D3D-3D35-17F4-39899DA329EA}"/>
              </a:ext>
            </a:extLst>
          </p:cNvPr>
          <p:cNvSpPr/>
          <p:nvPr/>
        </p:nvSpPr>
        <p:spPr>
          <a:xfrm>
            <a:off x="7819410" y="11832591"/>
            <a:ext cx="3706028" cy="119118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하위 지역까지 선택 후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광역 자치 단체 등 상위 지역을 교체하게 되면 하위 지역 초기화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7CE2B3-7AEE-9865-EE52-31DF7EF0F94B}"/>
              </a:ext>
            </a:extLst>
          </p:cNvPr>
          <p:cNvSpPr/>
          <p:nvPr/>
        </p:nvSpPr>
        <p:spPr>
          <a:xfrm>
            <a:off x="13760639" y="7487074"/>
            <a:ext cx="2133600" cy="541785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광역자치단체 변경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2057F6-D588-38B7-A76D-E47F49E799E7}"/>
              </a:ext>
            </a:extLst>
          </p:cNvPr>
          <p:cNvSpPr/>
          <p:nvPr/>
        </p:nvSpPr>
        <p:spPr>
          <a:xfrm>
            <a:off x="13063208" y="4927890"/>
            <a:ext cx="9011908" cy="200038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코드는 페이지가 로드되면 지역 선택 요소들에 이벤트를 바인딩한다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도를 선택하면 해당 값에 맞는 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구 목록을 불러오도록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loadMidRegions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가 실행된다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시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구 선택 시에는 읍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면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동 목록을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읍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면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동 선택 시에는 리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목록을 동적으로 불러온다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이를 통해 사용자가 상위 지역을 바꿀 때마다 하위 지역 목록이 자동으로 갱신된다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2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93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633EB-848C-CB0A-E6AC-9811EC5A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ED2C9C-197E-9E34-D0DC-FD4C1914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C5A3AD-20FF-9450-EB0F-AD8F0975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7D769E-C3B4-ACB7-5DDE-5AE383D9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3014369-C9B5-173D-4A1D-8397AA6426B9}"/>
              </a:ext>
            </a:extLst>
          </p:cNvPr>
          <p:cNvSpPr txBox="1"/>
          <p:nvPr/>
        </p:nvSpPr>
        <p:spPr>
          <a:xfrm>
            <a:off x="1943100" y="3390900"/>
            <a:ext cx="7734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 범위 검색</a:t>
            </a:r>
            <a:r>
              <a:rPr kumimoji="0" lang="en-US" altLang="ko-KR" sz="3200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FCCEF5-471B-DFDE-CA67-BA73E1210E1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83D496-E337-FDC4-AA65-3875AA2485A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1163AD-0077-63DF-9A4C-F47B35AA7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302" y="6100368"/>
            <a:ext cx="8554644" cy="4696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E14AED-3D58-AE25-4033-5D382E17C94C}"/>
              </a:ext>
            </a:extLst>
          </p:cNvPr>
          <p:cNvSpPr txBox="1"/>
          <p:nvPr/>
        </p:nvSpPr>
        <p:spPr>
          <a:xfrm>
            <a:off x="12781902" y="5155397"/>
            <a:ext cx="8640000" cy="3355961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88F28B-2971-EB7A-722C-B58127452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902" y="8610600"/>
            <a:ext cx="505738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EF5A98-0EB2-B40C-D815-D5DB532BE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9463404"/>
            <a:ext cx="457200" cy="4572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2D5F056-2039-2311-51B3-75050A8FA2AE}"/>
              </a:ext>
            </a:extLst>
          </p:cNvPr>
          <p:cNvSpPr/>
          <p:nvPr/>
        </p:nvSpPr>
        <p:spPr>
          <a:xfrm>
            <a:off x="12808339" y="6220520"/>
            <a:ext cx="9011908" cy="176677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이 코드는 ‘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무료나눔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’ 버튼 클릭 시 필터 조건을 초기화하는 기능을 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최소 가격과 최대 가격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입력값을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각각 공란과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으로 설정하여 가격 조건을 제거한다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이를 통해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무료나눔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상품만 조회할 수 있도록 조건을 단순화한다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마지막으로 변경된 조건에 맞춰 화면의 데이터를 다시 불러온다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2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505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AJAX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비동기 갱신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ABC4FE-BA4F-FC68-C528-6686068C4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51" y="4520827"/>
            <a:ext cx="7154375" cy="51202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2ACD7E-C6A6-6537-5D4E-E68AA4C1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826" y="8458200"/>
            <a:ext cx="8317574" cy="46647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64A192-DFE4-C9AE-D7AF-22B455D6295C}"/>
              </a:ext>
            </a:extLst>
          </p:cNvPr>
          <p:cNvSpPr txBox="1"/>
          <p:nvPr/>
        </p:nvSpPr>
        <p:spPr>
          <a:xfrm>
            <a:off x="10515600" y="3790950"/>
            <a:ext cx="13182600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ED3EA-1A43-A17C-9EF7-E8C3820DF079}"/>
              </a:ext>
            </a:extLst>
          </p:cNvPr>
          <p:cNvSpPr txBox="1"/>
          <p:nvPr/>
        </p:nvSpPr>
        <p:spPr>
          <a:xfrm>
            <a:off x="11158432" y="4639786"/>
            <a:ext cx="10742161" cy="282630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사용자가 필터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키워드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변경하면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triggerFilter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함수가 호출된다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함수에서는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document.querySelector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('input[name="area"]:checked')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등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select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요소에서 값을 읽어 최종 검색 파라미터를 구성하며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구성된 파라미터는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fetchProductList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(params)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호출을 통해 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Ajax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요청이 전송된다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fetchProductList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내부에서는 서버 응답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HTML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에서 요청하는 데이터를 추출하여 기존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DOM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덮어씌우므로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 전체 </a:t>
            </a:r>
            <a:r>
              <a:rPr lang="ko-KR" altLang="en-US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새로고침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없이 화면이 갱신된다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이러한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기반 비동기 처리 덕분에 필터 변경 시 빠른 상품 조회가 가능하다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806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1697F3-4FBF-4787-83E3-8862F7234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3F7391-04DA-CAEB-FB04-4163CBDB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37CFE35-37CB-2134-9C9A-C653C8040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E45169-D0D3-FA61-F09C-E3C47563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A2DEF14-5DFE-D4CC-F64F-94BECE4DF96E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위치기반 필터링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B2401E-1EB1-0325-A6CC-AC3E40681AD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6EB8BBF-DD5C-07CB-DB52-D3182C2036D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64CCBB-9ADE-1DE8-0A33-E7F338ABF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17" y="5354782"/>
            <a:ext cx="9096583" cy="60752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33CB48-CD1D-3AB7-68D6-57099A31DB4B}"/>
              </a:ext>
            </a:extLst>
          </p:cNvPr>
          <p:cNvSpPr txBox="1"/>
          <p:nvPr/>
        </p:nvSpPr>
        <p:spPr>
          <a:xfrm>
            <a:off x="10515600" y="3790950"/>
            <a:ext cx="1318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C7EF8-316D-AF77-65D0-B7D7452E3E34}"/>
              </a:ext>
            </a:extLst>
          </p:cNvPr>
          <p:cNvSpPr txBox="1"/>
          <p:nvPr/>
        </p:nvSpPr>
        <p:spPr>
          <a:xfrm>
            <a:off x="12725399" y="5354782"/>
            <a:ext cx="8229601" cy="316682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사용자의 위도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경도는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getUserLocation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함수에서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Geolocation API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통해 가져온다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이후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fetchDongListByCoords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함수에서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new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google.maps.Geocoder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().geocode({location:{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lat,lng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}}, callback)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부분을 사용해 위도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경도를 행정주소로 변환함</a:t>
            </a:r>
            <a:endParaRPr lang="en-US" altLang="ko-KR" sz="2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변환된 주소 문자열에서 구 이름은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정규표현식을 통해 추출한다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추출한 구 이름은 서버의 구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 데이터와 대조하여 해당 구에 속한 동 목록을 조회하고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updateAreaRadios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함수를 통해 라디오 버튼 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DOM 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요소로 동적으로 생성한다</a:t>
            </a:r>
            <a:r>
              <a:rPr lang="en-US" altLang="ko-KR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r>
              <a:rPr lang="ko-KR" altLang="en-US" sz="2000" dirty="0">
                <a:solidFill>
                  <a:prstClr val="black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2000" dirty="0">
              <a:solidFill>
                <a:prstClr val="black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19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146800" y="7162800"/>
            <a:ext cx="17094200" cy="552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1277600"/>
            <a:ext cx="23368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11277600"/>
            <a:ext cx="23368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11277600"/>
            <a:ext cx="2336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3390900"/>
            <a:ext cx="37465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7366000"/>
            <a:ext cx="5080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00" y="4470400"/>
            <a:ext cx="37465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0" y="5562600"/>
            <a:ext cx="3746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0600" y="4381500"/>
            <a:ext cx="13169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5473700"/>
            <a:ext cx="13169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6553200"/>
            <a:ext cx="13169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3390900"/>
            <a:ext cx="131699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0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편리한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04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주도적인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6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자율적인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61200" y="7696200"/>
            <a:ext cx="15367000" cy="2857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전자제품 뿐만 아니라 다양한 물품의 구매에 있어서 소비 성향이 변화하면서 자연스레 중고 거래에 대한 수요가  급증하게 되었습니다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따라 중고거래를 이용하는 소비자 간의 안전하고 효율적이며 편리한 거래 환경을 만들어 줄 수 있는 플랫폼이 필요하다고 느꼈습니다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판매자는 자유롭게 자신의 물품 판매 글을 올리고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구매자는 판매자와의 채팅 기능을 통하여 사용자로 하여금 자율적이고 주도적인 중고 거래를 유도하도록 하였습니다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kumimoji="0" lang="en-US" sz="2533" b="0" i="0" u="none" strike="noStrike" kern="1200" cap="none" spc="-10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43100" y="720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내용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7300" y="5854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t>사용자가 자유롭게 물품에 대한 판매 글을 등록하고 사용자간 채팅기능으로 자율적이고 편리한 거래 환경을 제공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69100" y="57912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목적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7300" y="47752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중고 전자제품 거래 수요의 증가에 따라 좀 더 안전하고 효율적인 거래 플랫폼이 필요성이 커짐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9100" y="46990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이유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3695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1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 가구 증가 및 지출의 최소화와 함께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새로운 물품 구매에 대한 소비 인식 변화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9100" y="36195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배경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43100" y="339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배경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0EA1D-70BC-1728-FC89-192FE5FC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50BCEE-6FA8-A365-E305-78097350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6FAB36-42B4-E806-D081-EF3015E1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03AA45-3A21-0E07-65BA-457534469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D5790B-F1A5-4F5D-CCF8-E09387E9948A}"/>
              </a:ext>
            </a:extLst>
          </p:cNvPr>
          <p:cNvSpPr txBox="1"/>
          <p:nvPr/>
        </p:nvSpPr>
        <p:spPr>
          <a:xfrm>
            <a:off x="1943100" y="3390900"/>
            <a:ext cx="7886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신고 기능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DAC904-3268-B1EF-A18E-10F531F6328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7FD5B5-2133-1BC8-15A8-15519E188538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8B152-BC51-ACAB-7973-300BA87E81D8}"/>
              </a:ext>
            </a:extLst>
          </p:cNvPr>
          <p:cNvSpPr txBox="1"/>
          <p:nvPr/>
        </p:nvSpPr>
        <p:spPr>
          <a:xfrm>
            <a:off x="1578184" y="583978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신고 관련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A634A-C394-CC80-CB44-FA063E1D59AC}"/>
              </a:ext>
            </a:extLst>
          </p:cNvPr>
          <p:cNvSpPr txBox="1"/>
          <p:nvPr/>
        </p:nvSpPr>
        <p:spPr>
          <a:xfrm>
            <a:off x="13487400" y="505460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신고 관련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5C6862-D89B-5EC1-E851-CD9B0341F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84" y="6480217"/>
            <a:ext cx="10773537" cy="27399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4438A5-6C19-F9DD-33D3-C911D7BC4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962" y="5670550"/>
            <a:ext cx="6585838" cy="4845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7A41DD-E327-F67F-BA1C-38CBE47BCB36}"/>
              </a:ext>
            </a:extLst>
          </p:cNvPr>
          <p:cNvSpPr txBox="1"/>
          <p:nvPr/>
        </p:nvSpPr>
        <p:spPr>
          <a:xfrm>
            <a:off x="13530962" y="11332606"/>
            <a:ext cx="55372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같은 신고자는 같은 판매 글에 대해서는 한 번만 신고 가능하도록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설정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998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8433B-5197-CC4E-075E-962E0B5E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09C4BA-408A-0032-401B-07A02A90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666CBC-A604-5D0E-C96A-32123997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9F77BE-ADBE-B67C-804C-15468EBC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34AE5D6-C9F1-0055-D0BD-551F0BF5B1BD}"/>
              </a:ext>
            </a:extLst>
          </p:cNvPr>
          <p:cNvSpPr txBox="1"/>
          <p:nvPr/>
        </p:nvSpPr>
        <p:spPr>
          <a:xfrm>
            <a:off x="1943099" y="3390900"/>
            <a:ext cx="7391401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작성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31867D-800D-C51A-139F-7F6902ABA5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6F65075-EFD4-7824-B289-585D427DCFD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329954-5ACF-1C09-AA7A-B7EA0BFB4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0934"/>
            <a:ext cx="8369300" cy="33663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121252-9896-9656-DD31-BC6162B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74" y="8191942"/>
            <a:ext cx="7921852" cy="44572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603D09-88E9-12D1-F4E1-D52B9E5C65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7" t="8909" r="1701" b="11974"/>
          <a:stretch>
            <a:fillRect/>
          </a:stretch>
        </p:blipFill>
        <p:spPr>
          <a:xfrm>
            <a:off x="13169900" y="6312738"/>
            <a:ext cx="10223500" cy="5429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10018-5A96-380F-55E2-02D31BEF853C}"/>
              </a:ext>
            </a:extLst>
          </p:cNvPr>
          <p:cNvSpPr txBox="1"/>
          <p:nvPr/>
        </p:nvSpPr>
        <p:spPr>
          <a:xfrm>
            <a:off x="16721024" y="5958051"/>
            <a:ext cx="31212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댓글 관련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54741-7F41-574B-9D36-98DB323100D3}"/>
              </a:ext>
            </a:extLst>
          </p:cNvPr>
          <p:cNvSpPr txBox="1"/>
          <p:nvPr/>
        </p:nvSpPr>
        <p:spPr>
          <a:xfrm>
            <a:off x="8160679" y="7818601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댓글 관련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C89C46-CAB3-4E63-8CEE-D339DC283E8C}"/>
              </a:ext>
            </a:extLst>
          </p:cNvPr>
          <p:cNvSpPr txBox="1"/>
          <p:nvPr/>
        </p:nvSpPr>
        <p:spPr>
          <a:xfrm>
            <a:off x="3608273" y="4846801"/>
            <a:ext cx="31212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댓글 관련 쿼리</a:t>
            </a:r>
          </a:p>
        </p:txBody>
      </p:sp>
    </p:spTree>
    <p:extLst>
      <p:ext uri="{BB962C8B-B14F-4D97-AF65-F5344CB8AC3E}">
        <p14:creationId xmlns:p14="http://schemas.microsoft.com/office/powerpoint/2010/main" val="2225037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2077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글 등록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98BB020-7739-781B-266C-DB5B49A7D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14" y="4787755"/>
            <a:ext cx="10248900" cy="46610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2219A7-62EA-EB17-2B01-F36D4FCCA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32" y="8663883"/>
            <a:ext cx="7383381" cy="1505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62EDCE8-8052-48B4-09B4-F5562166C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85" y="10515600"/>
            <a:ext cx="10024328" cy="20297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ABE88E-2424-C6AB-EAFE-B0C8BB01736B}"/>
              </a:ext>
            </a:extLst>
          </p:cNvPr>
          <p:cNvSpPr txBox="1"/>
          <p:nvPr/>
        </p:nvSpPr>
        <p:spPr>
          <a:xfrm>
            <a:off x="9191625" y="4156710"/>
            <a:ext cx="8410575" cy="163449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등록 폼에 대해서 사진을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장보다 더 많이 선택 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카테고리 미 선택 시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혹은 글 작성 중 세션이 만료되어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user_id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회원의 아이디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가 </a:t>
            </a:r>
            <a:r>
              <a:rPr lang="ko-KR" altLang="en-US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비어있으면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e.preventDefault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();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함수를 사용하여 해당 폼이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submit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되지 않도록 처리함</a:t>
            </a:r>
            <a:endParaRPr lang="en-US" altLang="ko-KR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무료 나눔 설정 체크박스 체크 시 가격을 입력하는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input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의 값을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으로 고정시킴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437F1-28D2-8358-56A2-111AF6E965B9}"/>
              </a:ext>
            </a:extLst>
          </p:cNvPr>
          <p:cNvSpPr txBox="1"/>
          <p:nvPr/>
        </p:nvSpPr>
        <p:spPr>
          <a:xfrm>
            <a:off x="10475928" y="10942281"/>
            <a:ext cx="201510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등록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89CC73F-335F-D212-2CBE-EFE0C6966C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046800"/>
            <a:ext cx="8201386" cy="35534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A576316-3697-F16C-64EE-F43C448E9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383" y="8255090"/>
            <a:ext cx="5196473" cy="38266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5215F1-EEA7-B39E-5277-71D75456D048}"/>
              </a:ext>
            </a:extLst>
          </p:cNvPr>
          <p:cNvSpPr txBox="1"/>
          <p:nvPr/>
        </p:nvSpPr>
        <p:spPr>
          <a:xfrm>
            <a:off x="12573000" y="11353800"/>
            <a:ext cx="6096000" cy="13280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컨트롤러에서는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MultipartFile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[]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을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이용하여 사진이 저장되도록 하였고 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여러 장의 사진이 저장되는 경우 사진의 파일 이름을 쉼표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(,)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통해 연결하여 데이터베이스에 저장시켜 해당 판매 글의 모든 사진에 접근할 수 있도록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58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91335-6B7C-E12A-597F-19F104677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3723C8-46D2-612D-C542-72DABD9AB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2077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40B1C6-F1AD-94B7-21D5-19E15F48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35FD88-BCD6-82A7-8882-5D6A2FE54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F2F897A-A1C4-2ADE-619C-D1437FBEA56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글 수정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삭제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92E4DCA-D307-D72F-9494-1A70F348400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D026D4E-7E66-B5CA-EB8C-25FFBCA10EB0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04A83A-270E-60A9-BED3-6E2A4796B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5234804"/>
            <a:ext cx="12315825" cy="1609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07C550-44DA-854C-10FD-5674DA7EEA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578347"/>
            <a:ext cx="11677650" cy="104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119728-3599-99C2-66BB-90CB0A5F19C8}"/>
              </a:ext>
            </a:extLst>
          </p:cNvPr>
          <p:cNvSpPr txBox="1"/>
          <p:nvPr/>
        </p:nvSpPr>
        <p:spPr>
          <a:xfrm>
            <a:off x="20340070" y="6304382"/>
            <a:ext cx="201510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수정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7CBE0-32F2-2BA7-B5BA-21EAB22C69F4}"/>
              </a:ext>
            </a:extLst>
          </p:cNvPr>
          <p:cNvSpPr txBox="1"/>
          <p:nvPr/>
        </p:nvSpPr>
        <p:spPr>
          <a:xfrm>
            <a:off x="13087350" y="4724026"/>
            <a:ext cx="8410575" cy="1021556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수정 시 해당 판매 글의 정보를 보여줄 때 앞서 판매 글 등록에서 언급했듯 사진 파일명을 쉼표로 연결하여 하나로 저장하였는데 이를 다시 쉼표 기준으로 잘라내어 각 사진 파일을 저장된 폴더에서 조회하여 가져옴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24A0F7-B6EE-B5F4-6E97-5E5E6EC24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8118533"/>
            <a:ext cx="8124825" cy="838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38CCD2-E896-2DF2-17F0-130B5AA01190}"/>
              </a:ext>
            </a:extLst>
          </p:cNvPr>
          <p:cNvSpPr txBox="1"/>
          <p:nvPr/>
        </p:nvSpPr>
        <p:spPr>
          <a:xfrm>
            <a:off x="8134350" y="7860341"/>
            <a:ext cx="2015105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B4690DA-7F08-6E91-EE4C-4A0278998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175" y="8248650"/>
            <a:ext cx="9420225" cy="3943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BDECC-9967-DC16-2669-1D9BB5463AC8}"/>
              </a:ext>
            </a:extLst>
          </p:cNvPr>
          <p:cNvSpPr txBox="1"/>
          <p:nvPr/>
        </p:nvSpPr>
        <p:spPr>
          <a:xfrm>
            <a:off x="4619625" y="9506742"/>
            <a:ext cx="8410575" cy="715089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 시 판매 글을 등록할 때 저장된 사진을 조회하여 </a:t>
            </a:r>
            <a:r>
              <a:rPr lang="en-US" altLang="ko-KR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file.delete</a:t>
            </a:r>
            <a:r>
              <a:rPr lang="en-US" altLang="ko-KR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(); </a:t>
            </a:r>
            <a:r>
              <a:rPr lang="ko-KR" altLang="en-US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이용하여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모두 같이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삭제시키며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해당 판매 글에 대해 생성된 채팅방도 같이 삭제되도록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3E48F3B-4190-B60B-D0FA-FFE9F3237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49" y="11199846"/>
            <a:ext cx="8124825" cy="838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445C286-54FF-E75A-D71A-57B8AE1CEB25}"/>
              </a:ext>
            </a:extLst>
          </p:cNvPr>
          <p:cNvSpPr txBox="1"/>
          <p:nvPr/>
        </p:nvSpPr>
        <p:spPr>
          <a:xfrm>
            <a:off x="8134350" y="10956453"/>
            <a:ext cx="4647449" cy="40862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 글 삭제로 인해 발생되는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삭제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727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B31E1-70C6-0E18-5193-D1EF7A94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64F4DA-C0AD-F819-0DA4-D1BB8935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6D1E1B-2503-CF37-7E49-4CFD03DAC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648226-980A-A410-2FCB-FD5F3928C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1181DF7-809D-3DB3-F75D-33F8E23BAD81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45B407F-BCC0-758E-7611-6AB95BF031F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19C6D73-C0E1-A291-08DF-B326A54FDE7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B855C8-6AB0-E960-B29D-63D7EDD3E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66" y="5828021"/>
            <a:ext cx="8353425" cy="1628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1BFF88-69CC-F186-C917-B5EAA2A8157F}"/>
              </a:ext>
            </a:extLst>
          </p:cNvPr>
          <p:cNvSpPr txBox="1"/>
          <p:nvPr/>
        </p:nvSpPr>
        <p:spPr>
          <a:xfrm>
            <a:off x="1687466" y="516610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회원가입 쿼리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D3A06-1E35-1672-A0A2-FABBD51298F8}"/>
              </a:ext>
            </a:extLst>
          </p:cNvPr>
          <p:cNvSpPr txBox="1"/>
          <p:nvPr/>
        </p:nvSpPr>
        <p:spPr>
          <a:xfrm>
            <a:off x="12559347" y="6304002"/>
            <a:ext cx="10123534" cy="1804749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id,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비밀번호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나이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휴대폰 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우편번호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기본주소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상세주소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가입날짜로 구성됨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주소는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kakao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api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(Daum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우편번호 서비스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를 이용하여 데이터를 좀 더 편하게 활용 할 수 있도록 우편번호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기본주소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상세주소로 나눔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CA75-E52D-23F6-75A7-4F42AC571F27}"/>
              </a:ext>
            </a:extLst>
          </p:cNvPr>
          <p:cNvSpPr txBox="1"/>
          <p:nvPr/>
        </p:nvSpPr>
        <p:spPr>
          <a:xfrm>
            <a:off x="1687466" y="8310266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다음 우편번호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api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D2E814-247F-61BC-F237-1BC66B8A9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66" y="8972184"/>
            <a:ext cx="10123534" cy="27626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210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7C3BD-2EC2-98A3-13A4-1C723C91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0BA3C9-9905-DAAD-3776-2A421C42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D6FFE7-384C-11B6-6ADA-F15BDAE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92B364-76DD-C0D7-059E-1D3A5915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FF381FE-D2F1-D4F5-4D0C-1A2F6975B7B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(ID)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E57B296-9CF1-5E44-FC7C-BFFC090D357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A03EF4-4C57-13A0-3D4E-5A330928D24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6922D-A912-E0E0-3ED2-9F50234BFA71}"/>
              </a:ext>
            </a:extLst>
          </p:cNvPr>
          <p:cNvSpPr txBox="1"/>
          <p:nvPr/>
        </p:nvSpPr>
        <p:spPr>
          <a:xfrm>
            <a:off x="1664108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조건 불만족시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A86CB-4601-16F2-C276-D2599F8ACE4B}"/>
              </a:ext>
            </a:extLst>
          </p:cNvPr>
          <p:cNvSpPr txBox="1"/>
          <p:nvPr/>
        </p:nvSpPr>
        <p:spPr>
          <a:xfrm>
            <a:off x="11958139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중복 탐색 쿼리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DE0974-EDFA-4785-7676-C95E96DB4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0" y="4962525"/>
            <a:ext cx="7734300" cy="771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44CFAE-2FB3-8239-ABA9-98C05969A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139" y="11100988"/>
            <a:ext cx="6953250" cy="1971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BBEBB1-33D5-7F1F-70C7-1E5E4865A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08" y="6005562"/>
            <a:ext cx="8248650" cy="18002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69ABEB-FFE6-569C-E8A7-A504E8C8380E}"/>
              </a:ext>
            </a:extLst>
          </p:cNvPr>
          <p:cNvSpPr txBox="1"/>
          <p:nvPr/>
        </p:nvSpPr>
        <p:spPr>
          <a:xfrm>
            <a:off x="11958139" y="5958126"/>
            <a:ext cx="293696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중복 시 메시지 출력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520553-C7C3-D0C7-DA01-E10581FF0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07" y="4997450"/>
            <a:ext cx="8020050" cy="857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5DCC2E-0433-7958-2336-B48BECB22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973" y="6510871"/>
            <a:ext cx="9278074" cy="30903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A0250C-20EE-702D-CDA5-7F99B352F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016" y="7595920"/>
            <a:ext cx="7958384" cy="3986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29236-CC12-155B-DEAB-3DC4B28E0B76}"/>
              </a:ext>
            </a:extLst>
          </p:cNvPr>
          <p:cNvSpPr txBox="1"/>
          <p:nvPr/>
        </p:nvSpPr>
        <p:spPr>
          <a:xfrm>
            <a:off x="17748051" y="7239000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Check_id.go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메서드와 연계되는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EEC901-AB1F-61BA-F88C-E2CC8433F6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24" y="8669594"/>
            <a:ext cx="4274252" cy="3040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46B691-5628-27FF-168D-EBF46F5B6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74" y="9147670"/>
            <a:ext cx="7705816" cy="28321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A5E33-DFCD-72D7-CEB1-85328264ADB2}"/>
              </a:ext>
            </a:extLst>
          </p:cNvPr>
          <p:cNvSpPr txBox="1"/>
          <p:nvPr/>
        </p:nvSpPr>
        <p:spPr>
          <a:xfrm>
            <a:off x="1765024" y="12344400"/>
            <a:ext cx="95250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관련 조건 및 중복 방지 쿼리로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6-12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영문과 숫자만 조합 가능하게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3832BD-4ED5-E75D-C12D-E58042CE2E7A}"/>
              </a:ext>
            </a:extLst>
          </p:cNvPr>
          <p:cNvSpPr txBox="1"/>
          <p:nvPr/>
        </p:nvSpPr>
        <p:spPr>
          <a:xfrm>
            <a:off x="1680391" y="8137107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조건과 연계되는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4E77E-1828-CD5B-A711-06DD2A6980AA}"/>
              </a:ext>
            </a:extLst>
          </p:cNvPr>
          <p:cNvSpPr txBox="1"/>
          <p:nvPr/>
        </p:nvSpPr>
        <p:spPr>
          <a:xfrm>
            <a:off x="11920039" y="10172136"/>
            <a:ext cx="3094627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아이디 중복 경고 무시하고 가입 시도 시 출력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메세지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48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CE9CD-2E3D-411F-89B3-83A8C668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9CBAF7-4830-D066-60D3-974B3642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A0BCD6-63F4-1BA6-D6E7-54AFE0C1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4CAE98-42E7-D1D4-24F7-65DA20965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6DD3DB7-CF25-7CB3-A224-4D304EF212C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닉네임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F57F0F4-E6B6-90CB-36A9-070B30DEA6B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AE4FE99-8B8C-27F6-6848-A9776EEF116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41CD5-9E35-4468-23CE-9AC5665AB03A}"/>
              </a:ext>
            </a:extLst>
          </p:cNvPr>
          <p:cNvSpPr txBox="1"/>
          <p:nvPr/>
        </p:nvSpPr>
        <p:spPr>
          <a:xfrm>
            <a:off x="1679348" y="440055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조건 불만족시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534E3C-3504-BA0F-4045-3BE3D60B3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808" y="4291955"/>
            <a:ext cx="7724775" cy="1162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397B8C-04E7-54D4-F602-537EC629FB4B}"/>
              </a:ext>
            </a:extLst>
          </p:cNvPr>
          <p:cNvSpPr txBox="1"/>
          <p:nvPr/>
        </p:nvSpPr>
        <p:spPr>
          <a:xfrm>
            <a:off x="12192000" y="37483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탐색 쿼리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ECF983-0C5C-FCBD-BECB-B0D9DFFF6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125398"/>
            <a:ext cx="7596948" cy="37206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230FF7-1215-871D-2D93-052DB8757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5992772"/>
            <a:ext cx="8162925" cy="1771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6810DE-B80E-EB3D-A4FC-8CABE4CE73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33" y="10279277"/>
            <a:ext cx="6185263" cy="32085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B10872-A5CF-35FA-D1FD-9689BCA02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4972050"/>
            <a:ext cx="8645525" cy="7282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C07A29-1F33-58C5-DA9F-BD817738F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701" y="7198990"/>
            <a:ext cx="6166460" cy="31380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822234-A674-3F66-672C-CAB91B03A1F0}"/>
              </a:ext>
            </a:extLst>
          </p:cNvPr>
          <p:cNvSpPr txBox="1"/>
          <p:nvPr/>
        </p:nvSpPr>
        <p:spPr>
          <a:xfrm>
            <a:off x="12192000" y="982654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탐색 쿼리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F4BFBD9-0449-FD23-B613-4245244CC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456572"/>
            <a:ext cx="9677400" cy="3409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D20DCB-4B63-C617-3B99-44036B0707E5}"/>
              </a:ext>
            </a:extLst>
          </p:cNvPr>
          <p:cNvSpPr txBox="1"/>
          <p:nvPr/>
        </p:nvSpPr>
        <p:spPr>
          <a:xfrm>
            <a:off x="19431000" y="6517010"/>
            <a:ext cx="42672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Check_nickname.go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메서드와 연계되는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30489-4A75-FCF2-C1AC-77217EA54B99}"/>
              </a:ext>
            </a:extLst>
          </p:cNvPr>
          <p:cNvSpPr txBox="1"/>
          <p:nvPr/>
        </p:nvSpPr>
        <p:spPr>
          <a:xfrm>
            <a:off x="1679348" y="12285622"/>
            <a:ext cx="92837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관련 조건 및 중복 방지 쿼리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2-20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한글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영문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숫자 그리고 특수문자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까지 사용 가능하도록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856B5D-2BC2-3726-57D5-77DB829A54E9}"/>
              </a:ext>
            </a:extLst>
          </p:cNvPr>
          <p:cNvSpPr txBox="1"/>
          <p:nvPr/>
        </p:nvSpPr>
        <p:spPr>
          <a:xfrm>
            <a:off x="1676400" y="7961272"/>
            <a:ext cx="39594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조건과 연계되는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B6F4A-FEA8-6F87-912B-44C8B607F416}"/>
              </a:ext>
            </a:extLst>
          </p:cNvPr>
          <p:cNvSpPr txBox="1"/>
          <p:nvPr/>
        </p:nvSpPr>
        <p:spPr>
          <a:xfrm>
            <a:off x="12140065" y="5576141"/>
            <a:ext cx="325047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닉네임 중복 시 메시지 출력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591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9F4BF-78D8-182B-CC47-6B205086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47ED8B-A12B-CF8C-72F7-EA357686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D9697E-17C8-1B05-358D-5F10DAD3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67919F-EC10-874E-56FA-545427F08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CB59E0B-4263-EE16-7904-E8F6A6726088}"/>
              </a:ext>
            </a:extLst>
          </p:cNvPr>
          <p:cNvSpPr txBox="1"/>
          <p:nvPr/>
        </p:nvSpPr>
        <p:spPr>
          <a:xfrm>
            <a:off x="1943100" y="3390900"/>
            <a:ext cx="6994298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비밀번호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5166E6-10B5-4C4C-6C2C-8AADE7031B9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B8E6E11-4DE3-CAA4-0992-6DB33F70C42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59F9F-6A23-34BC-A367-15A4943F7104}"/>
              </a:ext>
            </a:extLst>
          </p:cNvPr>
          <p:cNvSpPr txBox="1"/>
          <p:nvPr/>
        </p:nvSpPr>
        <p:spPr>
          <a:xfrm>
            <a:off x="1679348" y="4434126"/>
            <a:ext cx="2511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 조건 불만족시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184C3-79B6-B5F6-7DAC-83E5B0EC32E2}"/>
              </a:ext>
            </a:extLst>
          </p:cNvPr>
          <p:cNvSpPr txBox="1"/>
          <p:nvPr/>
        </p:nvSpPr>
        <p:spPr>
          <a:xfrm>
            <a:off x="1716359" y="87775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 관련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F2E698-8025-BACE-3F4C-E8255584B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48" y="6021977"/>
            <a:ext cx="6315075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949481-8F07-458B-2AC8-28DCA4169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5105400"/>
            <a:ext cx="6553200" cy="8096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45B7401-5B0F-973C-72E8-A822F3BE8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460"/>
            <a:ext cx="3514725" cy="257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FB099F-7EEB-B9DB-ADA8-8AF1731A9E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48" y="9715635"/>
            <a:ext cx="7258050" cy="3133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7AB7A94-12FE-89CE-7D74-C0FEC4FAA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053379"/>
            <a:ext cx="10115551" cy="7237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A6E8BA-0EDD-1F39-EACA-D923202B80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12058649" y="8368540"/>
            <a:ext cx="6767105" cy="239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EDC897-0748-7533-FDC2-6C1C6008D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473" y="8650287"/>
            <a:ext cx="7258050" cy="49260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4901C3-34D0-D0BB-0D95-CB184B2160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795913"/>
            <a:ext cx="7258050" cy="2877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86E8E7-349A-B830-FBB2-2EDC12F4AEB9}"/>
              </a:ext>
            </a:extLst>
          </p:cNvPr>
          <p:cNvSpPr txBox="1"/>
          <p:nvPr/>
        </p:nvSpPr>
        <p:spPr>
          <a:xfrm>
            <a:off x="12016580" y="347809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조건 불만족시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956C52-68DF-0B50-7A07-724F81A453E7}"/>
              </a:ext>
            </a:extLst>
          </p:cNvPr>
          <p:cNvSpPr txBox="1"/>
          <p:nvPr/>
        </p:nvSpPr>
        <p:spPr>
          <a:xfrm>
            <a:off x="13296559" y="584163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 확인 불일치시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0D4B51-B209-13AE-C98E-BDDFAE37945F}"/>
              </a:ext>
            </a:extLst>
          </p:cNvPr>
          <p:cNvSpPr txBox="1"/>
          <p:nvPr/>
        </p:nvSpPr>
        <p:spPr>
          <a:xfrm>
            <a:off x="12035358" y="7716316"/>
            <a:ext cx="36938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비밀번호 관련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609644-9A40-23A0-72AE-DBA58BE85410}"/>
              </a:ext>
            </a:extLst>
          </p:cNvPr>
          <p:cNvSpPr txBox="1"/>
          <p:nvPr/>
        </p:nvSpPr>
        <p:spPr>
          <a:xfrm>
            <a:off x="17068800" y="11458370"/>
            <a:ext cx="6759143" cy="1123712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이름은 한글만 입력 가능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비밀번호는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8-16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자 사이이면서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영문자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숫자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특수문자를 모두 사용하여야 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430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0E199-B558-2485-1D1D-0BDA0905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785229-BDC8-EB92-5FE9-471BF807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16EBA3-1BD3-E93F-47C7-E2D7C2C3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F5891E-1570-47B6-D2DF-70B6CEA2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B1E8BAB-B669-9A32-0A9E-6B040E3E624D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3C2E60-849B-6AF9-C5C7-16E28F1B1FD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01F3F08-267D-EF94-808A-F449EF41C2D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89C2D-C1C7-47C3-A73B-D1222E2CDC17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휴대폰 번호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주소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B1E56-EDA4-74F0-694F-D205D715F921}"/>
              </a:ext>
            </a:extLst>
          </p:cNvPr>
          <p:cNvSpPr txBox="1"/>
          <p:nvPr/>
        </p:nvSpPr>
        <p:spPr>
          <a:xfrm>
            <a:off x="1689100" y="8656422"/>
            <a:ext cx="38462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 직접 입력 관련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JavaScript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24136B-38B4-A6A2-25CA-8857BD906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9" y="5279027"/>
            <a:ext cx="11198452" cy="26854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35C3C-4807-C457-7268-0EEC28CF5AD0}"/>
              </a:ext>
            </a:extLst>
          </p:cNvPr>
          <p:cNvSpPr txBox="1"/>
          <p:nvPr/>
        </p:nvSpPr>
        <p:spPr>
          <a:xfrm>
            <a:off x="11847466" y="6766560"/>
            <a:ext cx="10123534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이메일과 휴대폰 번호는 각각 데이터 베이스에 저장될 때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@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–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 중간에 삽입되어 저장되게 하였고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앞에서 설명했듯이 주소 관련 데이터를 활용하는데 용이하게 하기 위해 세분화함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928A15-B579-329E-919E-262A76FA4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914"/>
            <a:ext cx="10123534" cy="22506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125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B245E-44A4-80EA-7219-5D09C57A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488BFD-E819-00B3-8DFF-3F3DCBCF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6A0036-5C2E-8FCA-13CA-E2DC3B67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4D2561-8170-FF20-5BA1-FBD597CBE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ED612E-83DF-B1AA-9A84-01A5D41A438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정보 수정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0A1368-363B-5FB3-3D1E-5DA2A2645A9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18993B-25FF-A32C-E882-715D13F1937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85FF0-43B4-02F6-62E0-2142AF31FB66}"/>
              </a:ext>
            </a:extLst>
          </p:cNvPr>
          <p:cNvSpPr txBox="1"/>
          <p:nvPr/>
        </p:nvSpPr>
        <p:spPr>
          <a:xfrm>
            <a:off x="1679348" y="449580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회원정보수정 쿼리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9DCAF-D57F-939D-202A-49E647104A38}"/>
              </a:ext>
            </a:extLst>
          </p:cNvPr>
          <p:cNvSpPr txBox="1"/>
          <p:nvPr/>
        </p:nvSpPr>
        <p:spPr>
          <a:xfrm>
            <a:off x="1689100" y="9046607"/>
            <a:ext cx="48641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회원정보수정시 비밀번호를 변경하지 않을 경우 기존 비밀번호를 찾아오는 쿼리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711926-81A8-9BF0-49DD-BE47FC195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51" y="5105400"/>
            <a:ext cx="6896100" cy="3362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2D7CB2-E94C-AD8A-A5A3-100B5E108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0011353"/>
            <a:ext cx="6953250" cy="1257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EB64FD-F25F-4C7D-58F4-EC36F8A8E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8187484"/>
            <a:ext cx="8724900" cy="30139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4D108C-6D30-62A6-BFF6-1C4F6927B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4713838"/>
            <a:ext cx="7429500" cy="33366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60E973-3767-FD66-543F-3A1FACF14E9D}"/>
              </a:ext>
            </a:extLst>
          </p:cNvPr>
          <p:cNvSpPr txBox="1"/>
          <p:nvPr/>
        </p:nvSpPr>
        <p:spPr>
          <a:xfrm>
            <a:off x="11353800" y="11525488"/>
            <a:ext cx="11088734" cy="1123712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회원정보 수정도 회원가입과 동일한 조건을 부여하였는데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차이점은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id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에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readonly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속성을 부여하여 수정이 불가하다는 점과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비밀번호를 수정할 생각이 없는 경우 빈칸으로 제출하면 기존의 비밀번호 그대로 사용 가능하게 설정하였다는 점이 있음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6EA87-61F7-5FC0-6748-B732C3EB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0E2980-B880-F643-A469-2FCF17DF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86D338-6E50-89FD-E765-7DEFE218D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4953DD-23BD-1C33-6CDA-E16417EB69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5989300" y="4876800"/>
            <a:ext cx="7239000" cy="781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E20064-7418-45E1-5B2B-4F09416CED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8572500" y="4876800"/>
            <a:ext cx="7239000" cy="7810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BF55C2-1C2C-68A7-44B2-CFFC60D6438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1143000" y="4876800"/>
            <a:ext cx="7239000" cy="781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E39D2F-1F80-0DBB-6E94-482D262DAA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600" y="5486400"/>
            <a:ext cx="5753100" cy="1143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71B522-F65E-7DE4-CADC-23916B55C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9100" y="5486400"/>
            <a:ext cx="5753100" cy="114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AF7923-EB17-6D6D-B8BD-BA023E0CD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38600" y="5486400"/>
            <a:ext cx="5753100" cy="1143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E776459-DF20-5817-6CA1-5E30828AA3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B5A35BC-2F5A-473E-C819-7225897E02A3}"/>
              </a:ext>
            </a:extLst>
          </p:cNvPr>
          <p:cNvSpPr txBox="1"/>
          <p:nvPr/>
        </p:nvSpPr>
        <p:spPr>
          <a:xfrm>
            <a:off x="16738600" y="7221895"/>
            <a:ext cx="5842000" cy="4572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벡엔드</a:t>
            </a: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프레임워크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 Spring boot 3.5.3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뷰 템플릿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JSP + JSTL 3.0x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WebSocket : Jakarta WebSocket 2.1.0 + Spring WebSocket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프론트엔드</a:t>
            </a: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HTML5, CSS3, JavaScript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960DE2-749B-97D9-743D-FE872D67B142}"/>
              </a:ext>
            </a:extLst>
          </p:cNvPr>
          <p:cNvSpPr txBox="1"/>
          <p:nvPr/>
        </p:nvSpPr>
        <p:spPr>
          <a:xfrm>
            <a:off x="169672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웹 기술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2F3CD1-0385-1A95-593F-647712C51537}"/>
              </a:ext>
            </a:extLst>
          </p:cNvPr>
          <p:cNvSpPr txBox="1"/>
          <p:nvPr/>
        </p:nvSpPr>
        <p:spPr>
          <a:xfrm>
            <a:off x="9321800" y="7221895"/>
            <a:ext cx="5842000" cy="4572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서버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tomcat 10 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데이터베이스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Oracle </a:t>
            </a:r>
            <a:r>
              <a:rPr lang="en-US" altLang="ko-KR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Datebase</a:t>
            </a:r>
            <a:endParaRPr lang="en-US" altLang="ko-KR" sz="2400" spc="-96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jdbc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드라이버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ojdbc11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Orm/</a:t>
            </a:r>
            <a:r>
              <a:rPr lang="ko-KR" altLang="en-US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매퍼</a:t>
            </a: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24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Mybatis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3.0.3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E3AC4D-9483-1BB9-2325-AEE1D606C07C}"/>
              </a:ext>
            </a:extLst>
          </p:cNvPr>
          <p:cNvSpPr txBox="1"/>
          <p:nvPr/>
        </p:nvSpPr>
        <p:spPr>
          <a:xfrm>
            <a:off x="95504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서버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데이터 베이스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A6B8E3B-DC79-80C8-E6E8-3A428DAFC2D8}"/>
              </a:ext>
            </a:extLst>
          </p:cNvPr>
          <p:cNvSpPr txBox="1"/>
          <p:nvPr/>
        </p:nvSpPr>
        <p:spPr>
          <a:xfrm>
            <a:off x="1879600" y="7221895"/>
            <a:ext cx="5842000" cy="45720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운영체제</a:t>
            </a:r>
            <a:r>
              <a:rPr lang="en-US" altLang="ko-KR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OS) window 10 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JDK(java) 17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Gradle 8.14.2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Spring Tool Suite 4 / 4.22.0</a:t>
            </a:r>
          </a:p>
          <a:p>
            <a:pPr marL="342900" lvl="1" indent="-342900">
              <a:lnSpc>
                <a:spcPct val="1328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형상관리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Git / </a:t>
            </a:r>
            <a:r>
              <a:rPr kumimoji="0" lang="en-US" sz="2400" b="0" i="0" u="none" strike="noStrike" kern="1200" cap="none" spc="-96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Githu</a:t>
            </a:r>
            <a:r>
              <a:rPr lang="en-US" sz="24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2D7CE6-E63A-B15F-D330-85FB3B8EAD93}"/>
              </a:ext>
            </a:extLst>
          </p:cNvPr>
          <p:cNvSpPr txBox="1"/>
          <p:nvPr/>
        </p:nvSpPr>
        <p:spPr>
          <a:xfrm>
            <a:off x="21209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도구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운영 체제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CA0ADB3-12AB-777E-922F-8AA801398755}"/>
              </a:ext>
            </a:extLst>
          </p:cNvPr>
          <p:cNvSpPr txBox="1"/>
          <p:nvPr/>
        </p:nvSpPr>
        <p:spPr>
          <a:xfrm>
            <a:off x="1955800" y="3390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환경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F6EB76-1949-725E-0F84-A599F302D7F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개요 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-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개발 환경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A08865-304A-624A-B033-67252702805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09BC10-2BBF-C1EF-6D77-D22C4CF8CE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79" y="7239000"/>
            <a:ext cx="1092573" cy="12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D8C7A24-21C1-864A-4667-D474018D824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50" y="8798400"/>
            <a:ext cx="1260000" cy="12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4393B7-631F-D3D6-810C-7397178E7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52" y="10576400"/>
            <a:ext cx="1220198" cy="12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184ACE2-50B1-DDB9-B3DB-4DF2E3EF01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98" y="10627200"/>
            <a:ext cx="1260000" cy="12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3516D2-70C3-B5C5-5086-B2664FE206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077" y="11219100"/>
            <a:ext cx="1260000" cy="126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6EBA981-276A-4F3B-9F6C-51F980C9BC3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75" y="10627200"/>
            <a:ext cx="1260000" cy="12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750F3A2-9AD2-394C-F090-D82224E152D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6638" y="10375082"/>
            <a:ext cx="1260000" cy="12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83D8B37-7A16-1DD7-1F00-4645211D361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10398600"/>
            <a:ext cx="1260000" cy="126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5E79C02-9443-69C6-5A09-155A6E24864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276" y="10285082"/>
            <a:ext cx="1888790" cy="72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5367B25-C601-74B9-1A8D-922D8FE73C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65" y="10423719"/>
            <a:ext cx="1080000" cy="197783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65684EC-01CA-CB65-917B-53DBD43179C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830" y="10403319"/>
            <a:ext cx="119337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16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6740F-6F5B-A4BE-A8BE-80ACE4EE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DEDA3E-CB19-AFF3-0E38-EAF7E383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92158F-95F1-8532-E1EC-A914DAA7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AB6F0B-EB39-7EBA-8CAC-00A292DD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2528792-FE38-69DE-BFDA-47EAE181B15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A61BE3-F45D-7C87-7199-9A08CF94EB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8D2D58-D1C5-EE18-8E19-11B7E4FB188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9E6E6-B20C-F942-92E2-9EFFD500FF3A}"/>
              </a:ext>
            </a:extLst>
          </p:cNvPr>
          <p:cNvSpPr txBox="1"/>
          <p:nvPr/>
        </p:nvSpPr>
        <p:spPr>
          <a:xfrm>
            <a:off x="1689100" y="50546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로그인 메서드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FB9D9-CFA1-46D5-A37C-6A8E7270AC3C}"/>
              </a:ext>
            </a:extLst>
          </p:cNvPr>
          <p:cNvSpPr txBox="1"/>
          <p:nvPr/>
        </p:nvSpPr>
        <p:spPr>
          <a:xfrm>
            <a:off x="12037423" y="505460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로그아웃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43D73D-3CE1-3199-1C5F-99C6964AA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929543"/>
            <a:ext cx="8525907" cy="63642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2ED659-2B7C-D08F-D59F-F91B34095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423" y="5897324"/>
            <a:ext cx="10657477" cy="3097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152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AF283-8B9E-D6C5-321B-997417AE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CAC656-0D03-05B4-D80B-BD8EB080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F0662-F7DE-61AE-BC34-BC3BCBD2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8FAED1F-BB60-C820-84B8-01B69DDDC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1F57D7C-B743-838B-4E99-0D31432AFE2A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ACE81A-630D-EA45-E789-2FEC12C707F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CE8F31-1AB9-F6D0-423D-49846EB2D5F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04C2-133D-C81D-78B2-EFD30E4FDE06}"/>
              </a:ext>
            </a:extLst>
          </p:cNvPr>
          <p:cNvSpPr txBox="1"/>
          <p:nvPr/>
        </p:nvSpPr>
        <p:spPr>
          <a:xfrm>
            <a:off x="1679348" y="489269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회원탈퇴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82ECF-7895-84BB-545D-BC99EE33D1CC}"/>
              </a:ext>
            </a:extLst>
          </p:cNvPr>
          <p:cNvSpPr txBox="1"/>
          <p:nvPr/>
        </p:nvSpPr>
        <p:spPr>
          <a:xfrm>
            <a:off x="1679348" y="76980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회원탈퇴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EC5EB0-A9A6-9EDE-6F3B-52B912F1B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524772"/>
            <a:ext cx="6915150" cy="838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37F4E-3CE6-E273-AFB3-B8B97AB42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8350250"/>
            <a:ext cx="9303424" cy="3841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BCB8E-9678-8B07-00D7-1F2EB2EFB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7239000"/>
            <a:ext cx="8077200" cy="53000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210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34972-9328-F19E-3B96-5A72CE1C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0D98D1-CFB5-B0F8-1CDE-60771964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80B455-6905-44E5-1F00-7B75C412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39CAE5C-74EC-8435-F4E3-05AD58025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7DF724-EBE4-3FCD-C36B-23AC5FF8860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0863B82-321C-F12F-CCD3-AC15134BD26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0337B27-79F0-97A3-C3F0-C33131DB292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425C7-1449-563B-1B34-D58E34FAE770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제품 상세 설명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229A5-D4DF-12F4-0E2E-C5C793DCFDFE}"/>
              </a:ext>
            </a:extLst>
          </p:cNvPr>
          <p:cNvSpPr txBox="1"/>
          <p:nvPr/>
        </p:nvSpPr>
        <p:spPr>
          <a:xfrm>
            <a:off x="1679348" y="88537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제품 상세 설명 메서드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0188FD-EFDB-D04E-743F-55C640AFD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9408781"/>
            <a:ext cx="11325225" cy="2752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6EF4B-2E92-AB10-5418-7897EEFF0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5070407"/>
            <a:ext cx="8455252" cy="34589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4AE19A-A021-1E04-480F-789041419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6" t="25282" r="24099" b="13439"/>
          <a:stretch>
            <a:fillRect/>
          </a:stretch>
        </p:blipFill>
        <p:spPr>
          <a:xfrm>
            <a:off x="14020800" y="8167555"/>
            <a:ext cx="6512155" cy="4254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A7E2B-B7E5-770B-BB38-2F3891076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8" t="13228" r="32129" b="51872"/>
          <a:stretch>
            <a:fillRect/>
          </a:stretch>
        </p:blipFill>
        <p:spPr>
          <a:xfrm>
            <a:off x="14014589" y="4913074"/>
            <a:ext cx="5581650" cy="25772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7DD77-4FBF-0016-49D7-931722BEE484}"/>
              </a:ext>
            </a:extLst>
          </p:cNvPr>
          <p:cNvSpPr txBox="1"/>
          <p:nvPr/>
        </p:nvSpPr>
        <p:spPr>
          <a:xfrm>
            <a:off x="14014589" y="4191000"/>
            <a:ext cx="432409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Swiper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를 이용한 이미지 슬라이드 기능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46897-234B-203C-C301-155A3CCDC9D1}"/>
              </a:ext>
            </a:extLst>
          </p:cNvPr>
          <p:cNvSpPr txBox="1"/>
          <p:nvPr/>
        </p:nvSpPr>
        <p:spPr>
          <a:xfrm>
            <a:off x="14014589" y="7622265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판매글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업로드 시간 표시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3333B-ACE1-7275-C1A9-C392A49745FF}"/>
              </a:ext>
            </a:extLst>
          </p:cNvPr>
          <p:cNvSpPr txBox="1"/>
          <p:nvPr/>
        </p:nvSpPr>
        <p:spPr>
          <a:xfrm>
            <a:off x="4953000" y="6519191"/>
            <a:ext cx="57150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판매자 닉네임을 표시하기 위해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transaction_user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테이블에서 닉네임을 불러옴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D72B1-AE41-F877-EA58-B8D3760F3C23}"/>
              </a:ext>
            </a:extLst>
          </p:cNvPr>
          <p:cNvSpPr txBox="1"/>
          <p:nvPr/>
        </p:nvSpPr>
        <p:spPr>
          <a:xfrm>
            <a:off x="9058856" y="7520750"/>
            <a:ext cx="107574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조회수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468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26394-68E0-6E8C-01E6-2C2D298B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A72362-AA37-3FE5-53F5-13B240E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5D40761-FEDB-1FA7-85CF-405021F9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68EF5E2-1B19-ED09-BB97-C1E039D50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7D7AAF-F1B2-DEC7-8434-0595DD63AC39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 기록 불러오기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5D5B8A-7126-99A8-6E2D-13F6EBE0A34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A8476D-87F2-C43F-20BB-85169F644F8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DF7207-3DEB-67E6-CF28-F26000462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74150"/>
            <a:ext cx="7872574" cy="32198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F4B277-42D6-C339-547A-73D541D4F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74" y="7686713"/>
            <a:ext cx="8261350" cy="4820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2504B-D10C-F9A7-B73A-7DDE6464554D}"/>
              </a:ext>
            </a:extLst>
          </p:cNvPr>
          <p:cNvSpPr txBox="1"/>
          <p:nvPr/>
        </p:nvSpPr>
        <p:spPr>
          <a:xfrm>
            <a:off x="7696200" y="4393088"/>
            <a:ext cx="1183926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Script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BC72234-3073-57AC-1D8F-710A77080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775" y="7155657"/>
            <a:ext cx="5518150" cy="28265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A366F2-78AE-6A20-65E5-22C1647E9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200" y="5754443"/>
            <a:ext cx="8686800" cy="29005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3C5F3A-93A8-58C2-07FD-1E78B30EBA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324" y="8200117"/>
            <a:ext cx="7824790" cy="39458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F1BED-BB83-8928-FA68-FB628E30E52A}"/>
              </a:ext>
            </a:extLst>
          </p:cNvPr>
          <p:cNvSpPr txBox="1"/>
          <p:nvPr/>
        </p:nvSpPr>
        <p:spPr>
          <a:xfrm>
            <a:off x="8590124" y="11220688"/>
            <a:ext cx="4283076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창을 이용한 채팅방에서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기존의 채팅 기록을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ajax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이용하여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DB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에서 조회하여 불러오는 기능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9B01A7-105E-4837-5DC9-C49116D4474D}"/>
              </a:ext>
            </a:extLst>
          </p:cNvPr>
          <p:cNvSpPr txBox="1"/>
          <p:nvPr/>
        </p:nvSpPr>
        <p:spPr>
          <a:xfrm>
            <a:off x="13030200" y="4515088"/>
            <a:ext cx="8234200" cy="112371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모든 채팅 메시지에서 보낸 사람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from_user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혹은 받은 사람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to_user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가 세션의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회원 아이디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 되어 있는 회원의 아이디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인 메시지만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그리고 그 중에서 자신이 나가지 않은 채팅방에 해당하는 메시지만 가져옴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234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ADB9A-2A44-CAAC-CCBA-480AD8212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136B28-C193-CD09-9175-838ACB42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B6AE58-02D3-75ED-0A4D-FC1147589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162EAB-B5CF-1B8E-A6C1-AF63A6FBB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5C1D1C4-7109-129D-2BFC-8B01995CE581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WebSocket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연결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5912B0-31F3-C082-C407-1F0F6CCD8B7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19B24E9-BD2A-0557-1E99-F294C098861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F0B5F9-4126-0DA4-FFF4-78F99356A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25" y="5314517"/>
            <a:ext cx="10294581" cy="42104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45ABD-DAED-AB16-5E85-1F9257C1CE78}"/>
              </a:ext>
            </a:extLst>
          </p:cNvPr>
          <p:cNvSpPr txBox="1"/>
          <p:nvPr/>
        </p:nvSpPr>
        <p:spPr>
          <a:xfrm>
            <a:off x="10591800" y="5054600"/>
            <a:ext cx="1104900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Script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DF4E70-184B-6AAC-7FAA-1DCB00083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75" y="10064751"/>
            <a:ext cx="9800525" cy="1993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F2000A-F573-F438-A186-86590C71D2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746" y="8121650"/>
            <a:ext cx="10743785" cy="16344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DFB836F-D9FB-3157-494B-7EE06E511748}"/>
              </a:ext>
            </a:extLst>
          </p:cNvPr>
          <p:cNvSpPr txBox="1"/>
          <p:nvPr/>
        </p:nvSpPr>
        <p:spPr>
          <a:xfrm>
            <a:off x="15849600" y="5258911"/>
            <a:ext cx="7315200" cy="248578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채팅방은 구매자의 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현재 로그인 중인 회원의 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판매자의 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상대방의 아이디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그리고 판매자의 판매 글 번호를 가지고 생성됨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n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ew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WebSocket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을 통해 웹 소켓이 연결되며 연결된 채팅 서버에서 채팅을 보내 메시지가 생성됨으로 나와 상대방의 채팅방이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생성 되도록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2463A-0F79-E7BB-7EA7-DF5996A209F2}"/>
              </a:ext>
            </a:extLst>
          </p:cNvPr>
          <p:cNvSpPr txBox="1"/>
          <p:nvPr/>
        </p:nvSpPr>
        <p:spPr>
          <a:xfrm>
            <a:off x="20497800" y="7879238"/>
            <a:ext cx="2362200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</p:spTree>
    <p:extLst>
      <p:ext uri="{BB962C8B-B14F-4D97-AF65-F5344CB8AC3E}">
        <p14:creationId xmlns:p14="http://schemas.microsoft.com/office/powerpoint/2010/main" val="4052236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93849-38E3-82CC-98FF-82B4D800A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219092-3E30-C20B-FA79-751C3CD4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A299B5F-491B-AA7D-2C1A-B3285762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62CF20-9CE3-0AC6-E33C-291D99394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8AB1EFF-ECC3-81DF-EA1B-688344699001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메시지 전송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0E52547-7C1E-AD87-AB63-EBDFA7946A7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9A5C2E5-2CF3-8262-64C0-391688EF522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9E8E63-7CB3-6E4C-A8DD-CA51874C8EB6}"/>
              </a:ext>
            </a:extLst>
          </p:cNvPr>
          <p:cNvSpPr txBox="1"/>
          <p:nvPr/>
        </p:nvSpPr>
        <p:spPr>
          <a:xfrm>
            <a:off x="18669000" y="4724400"/>
            <a:ext cx="4495800" cy="384786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모달창에서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보낼 메시지를 입력하고 전송 버튼을 클릭하면 채팅을 보낸 사람과 받는 사람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판매 글 번호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그리고 전송할 메시지 내용이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Chat_Server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 전송됨</a:t>
            </a: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전송된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‘chat’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타입의 데이터는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DB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에 저장시킴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저장된 데이터를 통해 채팅방의 구분과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채팅기록 조회가 가능함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5A93A2B-CE58-D6BE-C4DA-55C5BED18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768850"/>
            <a:ext cx="6819900" cy="45271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3C9E1D-130E-FF63-8DC4-498C1B43B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88" y="5309852"/>
            <a:ext cx="8677173" cy="3787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2D255D-160C-4755-2FA4-68ED745BE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48" y="9407900"/>
            <a:ext cx="7543800" cy="33664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A7749-6346-F2EF-9F8E-5B143419E99B}"/>
              </a:ext>
            </a:extLst>
          </p:cNvPr>
          <p:cNvSpPr txBox="1"/>
          <p:nvPr/>
        </p:nvSpPr>
        <p:spPr>
          <a:xfrm>
            <a:off x="15544800" y="5058110"/>
            <a:ext cx="2339188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D908B7-BC53-8C17-783A-612697FFB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715079"/>
            <a:ext cx="8677174" cy="30595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C60DBD-699D-91FE-1628-347CCBB5C808}"/>
              </a:ext>
            </a:extLst>
          </p:cNvPr>
          <p:cNvSpPr txBox="1"/>
          <p:nvPr/>
        </p:nvSpPr>
        <p:spPr>
          <a:xfrm>
            <a:off x="7924800" y="9479484"/>
            <a:ext cx="2133341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메시지 전송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854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443949-8CD6-0BB6-47CD-1CDD58BC7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4E8DBB-4028-3757-8E1F-80AC1FD7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FB55D91-9D62-118A-9F8F-9FD40722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68244C-B3BB-0E12-7368-F7C150E4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59A8CBB-0D49-8A41-B263-5480690742AF}"/>
              </a:ext>
            </a:extLst>
          </p:cNvPr>
          <p:cNvSpPr txBox="1"/>
          <p:nvPr/>
        </p:nvSpPr>
        <p:spPr>
          <a:xfrm>
            <a:off x="1943100" y="3390900"/>
            <a:ext cx="971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메시지 전송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4E0B86-A7DB-23F8-C4E6-B1CBD9243D0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A916E51-9932-C325-AECA-AF9D47AB62B0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4CDBDE-F901-D1F0-3C72-444D65F11F9C}"/>
              </a:ext>
            </a:extLst>
          </p:cNvPr>
          <p:cNvSpPr txBox="1"/>
          <p:nvPr/>
        </p:nvSpPr>
        <p:spPr>
          <a:xfrm>
            <a:off x="16837277" y="5562600"/>
            <a:ext cx="4495800" cy="248578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전송 버튼 클릭 이후 해당 메시지 입력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input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칸에 존재하는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value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공백으로 만들어 주도록 구현</a:t>
            </a: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전송 버튼을 클릭 뿐만 아니라 </a:t>
            </a: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엔터키를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누르는 이벤트로도 전송이 가능하도록 구현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D17E62-888C-7558-32E1-53E47EBD4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99" y="5562600"/>
            <a:ext cx="11741655" cy="2735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13369D-8FFC-B23D-3B7A-4AB3D4CC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9444038"/>
            <a:ext cx="13649676" cy="21748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461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DE85FD-04DA-9F6F-B9C2-B705A2FF9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2D7411-7A0E-7B6B-6F55-FD741D60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2077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58AF79-E17E-296A-2EA3-FB45CF04B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00DF20-CD93-1ECD-2943-ADD6D3D0A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4C7778B-62D8-46C8-9EE3-4B4F06C6F30B}"/>
              </a:ext>
            </a:extLst>
          </p:cNvPr>
          <p:cNvSpPr txBox="1"/>
          <p:nvPr/>
        </p:nvSpPr>
        <p:spPr>
          <a:xfrm>
            <a:off x="1943099" y="3390900"/>
            <a:ext cx="8043835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읽음 처리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28F620-07BF-3861-19F2-3076D7DCAFD0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61DEEDB-4F97-FEEE-4850-B23DF406AF9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8A4E1-0D23-E302-536B-53AC37941533}"/>
              </a:ext>
            </a:extLst>
          </p:cNvPr>
          <p:cNvSpPr txBox="1"/>
          <p:nvPr/>
        </p:nvSpPr>
        <p:spPr>
          <a:xfrm>
            <a:off x="4953000" y="10137763"/>
            <a:ext cx="8438584" cy="146423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Data.type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‘read’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일 경우 내가 받은 메시지에 대한 읽음 처리를 진행함</a:t>
            </a:r>
            <a:endParaRPr lang="en-US" altLang="ko-KR" sz="2000" dirty="0">
              <a:solidFill>
                <a:prstClr val="black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접속한 채팅방에 해당하는 내가 받은 메시지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상대방이 보낸 메시지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의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is_read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값이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인 부분을 모두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1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 바꿔주어 읽음 처리를 수행함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B5D47-971C-3E48-4902-A3521F7A4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33" y="5837361"/>
            <a:ext cx="7821102" cy="22017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B3D625-7ED6-4F10-BC05-951CA5898113}"/>
              </a:ext>
            </a:extLst>
          </p:cNvPr>
          <p:cNvSpPr txBox="1"/>
          <p:nvPr/>
        </p:nvSpPr>
        <p:spPr>
          <a:xfrm>
            <a:off x="8691535" y="5497988"/>
            <a:ext cx="1083752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Script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844390-9FF2-0A6F-4953-B533C212C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24" y="5769366"/>
            <a:ext cx="8734425" cy="1055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4E4FCE-9A63-00C5-7AF8-E3E4C492B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00" y="6432860"/>
            <a:ext cx="4635500" cy="11871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E9AD52-B071-4CD8-4444-89EAED93D8EC}"/>
              </a:ext>
            </a:extLst>
          </p:cNvPr>
          <p:cNvSpPr txBox="1"/>
          <p:nvPr/>
        </p:nvSpPr>
        <p:spPr>
          <a:xfrm>
            <a:off x="18288000" y="5486400"/>
            <a:ext cx="2474374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0F12D5-66AB-22E6-5A0B-D526C6F1A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7962900"/>
            <a:ext cx="7543800" cy="34578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2FCC12-9E3B-27B8-05A7-F79E5D2E8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85" y="8676789"/>
            <a:ext cx="8597900" cy="861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7DA02D-B6F5-C87E-B38B-B2EC86287DAD}"/>
              </a:ext>
            </a:extLst>
          </p:cNvPr>
          <p:cNvSpPr txBox="1"/>
          <p:nvPr/>
        </p:nvSpPr>
        <p:spPr>
          <a:xfrm>
            <a:off x="8458200" y="8382000"/>
            <a:ext cx="1985935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읽음 처리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쿼리문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752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57C8C2-1B0A-593C-6DE3-849385D7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D1C89DF-8628-DCBC-5D46-B0F21156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34E5E7-6C60-F754-6D4C-87AAA3C67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3603A8-E2EB-CE8E-939B-697153243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887C683-3C27-0146-518C-E0DF8C26B703}"/>
              </a:ext>
            </a:extLst>
          </p:cNvPr>
          <p:cNvSpPr txBox="1"/>
          <p:nvPr/>
        </p:nvSpPr>
        <p:spPr>
          <a:xfrm>
            <a:off x="1943100" y="3390900"/>
            <a:ext cx="10398646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(WebSocket 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연결 해제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00FEF33-AD90-17BC-46BF-CF3F18E4C5C0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C7AB06D-7052-4D05-75A2-8C02A3F06FD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1305A3-ACFF-74F2-4404-B083A9F8B08C}"/>
              </a:ext>
            </a:extLst>
          </p:cNvPr>
          <p:cNvSpPr txBox="1"/>
          <p:nvPr/>
        </p:nvSpPr>
        <p:spPr>
          <a:xfrm>
            <a:off x="15468600" y="9147810"/>
            <a:ext cx="3886200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모달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창을 닫으면 해당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WebSocket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의 연결이 종료됨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98BE55-91EC-C2E4-F3D9-5D3404657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47" y="5911215"/>
            <a:ext cx="14941559" cy="19373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B64A8A-97DF-B4FE-7705-491729FB4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497" y="9187656"/>
            <a:ext cx="10024506" cy="22748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B77D58-09EB-5049-7CBE-5A751821228F}"/>
              </a:ext>
            </a:extLst>
          </p:cNvPr>
          <p:cNvSpPr txBox="1"/>
          <p:nvPr/>
        </p:nvSpPr>
        <p:spPr>
          <a:xfrm>
            <a:off x="17373600" y="5706903"/>
            <a:ext cx="1128197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Script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40294-9817-48A8-3D1F-D030E2813C0A}"/>
              </a:ext>
            </a:extLst>
          </p:cNvPr>
          <p:cNvSpPr txBox="1"/>
          <p:nvPr/>
        </p:nvSpPr>
        <p:spPr>
          <a:xfrm>
            <a:off x="11201400" y="8983344"/>
            <a:ext cx="2423597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Chat_Server.java</a:t>
            </a:r>
          </a:p>
        </p:txBody>
      </p:sp>
    </p:spTree>
    <p:extLst>
      <p:ext uri="{BB962C8B-B14F-4D97-AF65-F5344CB8AC3E}">
        <p14:creationId xmlns:p14="http://schemas.microsoft.com/office/powerpoint/2010/main" val="3019789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0D63E-1F10-2E3C-5778-548188C63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E27D9F-3ADA-7515-F6F3-CC5BEA75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2077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CCBFD0-662B-59CD-E568-E21A9D92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3BC92AC-CB13-31DC-3EAC-3447CA90D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CA2A211-2CC5-D026-ED6E-08F3EB5F84F7}"/>
              </a:ext>
            </a:extLst>
          </p:cNvPr>
          <p:cNvSpPr txBox="1"/>
          <p:nvPr/>
        </p:nvSpPr>
        <p:spPr>
          <a:xfrm>
            <a:off x="1943099" y="3390900"/>
            <a:ext cx="8501036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실시간 채팅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 err="1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채팅방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나가기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DCFC53C-7522-6997-6794-7375778F488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코드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43884C8-6FDF-8EA2-A32E-65CFA6F65B88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E2B863-6E59-B3B9-A1DA-3B7AB01FF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844713"/>
            <a:ext cx="8991949" cy="31562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9382A2-5C44-1319-10F4-F9DC6FA34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302625"/>
            <a:ext cx="9156700" cy="44309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164A26-B7F1-FC1D-4EE6-27CA6B29B5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6726" y="6634967"/>
            <a:ext cx="9172575" cy="10477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709B7-D903-3228-D059-DE1BBF2A5AB5}"/>
              </a:ext>
            </a:extLst>
          </p:cNvPr>
          <p:cNvSpPr txBox="1"/>
          <p:nvPr/>
        </p:nvSpPr>
        <p:spPr>
          <a:xfrm>
            <a:off x="11671300" y="4876800"/>
            <a:ext cx="3949700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리스트 페이지에서 특정 채팅방에 대한 나가기 버튼 클릭 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A75039-E8A4-BA53-6192-8953408831BF}"/>
              </a:ext>
            </a:extLst>
          </p:cNvPr>
          <p:cNvSpPr txBox="1"/>
          <p:nvPr/>
        </p:nvSpPr>
        <p:spPr>
          <a:xfrm>
            <a:off x="18669000" y="6096000"/>
            <a:ext cx="3670301" cy="44267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채팅방에서 상대방 퇴장 여부 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8958C71-7D3C-63DE-2071-A886E1872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00" y="9005978"/>
            <a:ext cx="10687050" cy="1028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D33EABB-D2B1-6C85-1790-83CAAC54F91F}"/>
              </a:ext>
            </a:extLst>
          </p:cNvPr>
          <p:cNvSpPr txBox="1"/>
          <p:nvPr/>
        </p:nvSpPr>
        <p:spPr>
          <a:xfrm>
            <a:off x="17068800" y="8129678"/>
            <a:ext cx="5289550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나가지 않았을 경우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본인의 </a:t>
            </a:r>
            <a:r>
              <a:rPr lang="en-US" altLang="ko-KR" sz="2000" dirty="0" err="1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is_leave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를 </a:t>
            </a:r>
            <a:r>
              <a:rPr lang="en-US" altLang="ko-KR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1</a:t>
            </a:r>
            <a:r>
              <a:rPr lang="ko-KR" altLang="en-US" sz="2000" dirty="0">
                <a:solidFill>
                  <a:prstClr val="black"/>
                </a:solidFill>
                <a:latin typeface="Pretendard Bold" panose="020B0600000101010101" charset="-127"/>
                <a:ea typeface="Pretendard Bold" panose="020B0600000101010101" charset="-127"/>
              </a:rPr>
              <a:t>로 설정하며 본인의 채팅방만 비활성화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ED75CDC-0CE7-B58D-7C51-D6418DC79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587" y="11357065"/>
            <a:ext cx="9534525" cy="828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76A34E-7E71-D92D-FF44-81B37B55E5F4}"/>
              </a:ext>
            </a:extLst>
          </p:cNvPr>
          <p:cNvSpPr txBox="1"/>
          <p:nvPr/>
        </p:nvSpPr>
        <p:spPr>
          <a:xfrm>
            <a:off x="17754599" y="10500689"/>
            <a:ext cx="4584701" cy="78319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상대방이 나갔을 경우 해당 채팅방을 완전히 삭제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채팅방에 해당하는 모든 메시지 삭제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3066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182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744855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908685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072515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26873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813300"/>
            <a:ext cx="3962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4813300"/>
            <a:ext cx="17805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44855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9086850"/>
            <a:ext cx="3962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0725150"/>
            <a:ext cx="39624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2687300"/>
            <a:ext cx="3962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524500" y="10820400"/>
            <a:ext cx="16802100" cy="18796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지역 카테고리 필터 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Ui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설계 및 구조화 </a:t>
            </a:r>
            <a:endParaRPr lang="en-US" altLang="ko-KR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Ajax / fetch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기반 비동기 카테고리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상품 목록 갱신 기능 구현  </a:t>
            </a:r>
            <a:endParaRPr lang="en-US" altLang="ko-KR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UX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개선을 위한 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우리동네 보기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‘ 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및 필터 초기화 구현 </a:t>
            </a:r>
            <a:endParaRPr lang="en-US" altLang="ko-KR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필터 조건 통합 관리 및 서버 연동 처리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12900" y="114427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24500" y="9201150"/>
            <a:ext cx="16802100" cy="1397000"/>
          </a:xfrm>
          <a:prstGeom prst="rect">
            <a:avLst/>
          </a:prstGeom>
        </p:spPr>
        <p:txBody>
          <a:bodyPr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물품 판매 글 페이지 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UI/UX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구성 및 사진 파일을 포함 한 판매 글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등록 기능 구현</a:t>
            </a:r>
            <a:endParaRPr lang="en-US" altLang="ko-KR" sz="2400" spc="-96" dirty="0">
              <a:solidFill>
                <a:srgbClr val="000000"/>
              </a:solidFill>
              <a:latin typeface="Calibri"/>
              <a:ea typeface="Pretendard Extra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판매 글에 대하여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모달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창을 통한 정보 수정 및 삭제 기능 구현</a:t>
            </a:r>
            <a:endParaRPr lang="en-US" altLang="ko-KR" sz="2400" spc="-96" dirty="0">
              <a:solidFill>
                <a:srgbClr val="000000"/>
              </a:solidFill>
              <a:latin typeface="Calibri"/>
              <a:ea typeface="Pretendard Extra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WebSocket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과 데이터베이스를 이용한 실시간 채팅 기능 구현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12900" y="959485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24500" y="7811262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메인 및 검색 페이지 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UI/UX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구현</a:t>
            </a:r>
            <a:endParaRPr lang="en-US" altLang="ko-KR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검색 기능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(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상품명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지역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카테고리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가격 범위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) 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및 </a:t>
            </a:r>
            <a:r>
              <a:rPr lang="ko-KR" altLang="en-US" sz="2400" spc="-96" dirty="0" err="1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페이징</a:t>
            </a:r>
            <a:r>
              <a:rPr lang="ko-KR" altLang="en-US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처리 기능 구현</a:t>
            </a: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endParaRPr lang="ko-KR" altLang="en-US" sz="2400" spc="-96" dirty="0">
              <a:solidFill>
                <a:srgbClr val="000000"/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12900" y="799465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24500" y="6211062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34290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spc="-96" dirty="0">
                <a:solidFill>
                  <a:srgbClr val="000000"/>
                </a:solidFill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PM.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프로젝트 전반적인 방향성  관리 및 조율</a:t>
            </a:r>
            <a:endParaRPr lang="en-US" altLang="ko-KR" sz="2400" dirty="0">
              <a:solidFill>
                <a:srgbClr val="11359A"/>
              </a:solidFill>
              <a:ea typeface="Pretendard Bold"/>
            </a:endParaRPr>
          </a:p>
          <a:p>
            <a:pPr marL="342900" lvl="0" indent="-342900">
              <a:lnSpc>
                <a:spcPct val="124499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로그인 및 회원가입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회원수정 및  탈퇴 기능 구현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판매 글 댓글  기능 구현</a:t>
            </a:r>
            <a:endParaRPr lang="en" altLang="ko-KR" sz="2400" spc="-96" dirty="0">
              <a:solidFill>
                <a:srgbClr val="000000"/>
              </a:solidFill>
              <a:ea typeface="Pretendard ExtraLigh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6700" y="639445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7400" y="5054600"/>
            <a:ext cx="163830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</a:t>
            </a:r>
            <a:r>
              <a:rPr kumimoji="0" 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00" y="5054600"/>
            <a:ext cx="30607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구성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구성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18E11-53BB-B1ED-3C01-A22B3ECB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86944-3B35-84CF-B930-B96FDFE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07A40E-E310-881F-AB55-0F010ED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010246-7236-7D8F-8CF9-AC7B05EB4A61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Chapter.3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844F6FC-CF58-8468-F493-BD0BBDFAFA51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평가</a:t>
            </a:r>
          </a:p>
        </p:txBody>
      </p:sp>
    </p:spTree>
    <p:extLst>
      <p:ext uri="{BB962C8B-B14F-4D97-AF65-F5344CB8AC3E}">
        <p14:creationId xmlns:p14="http://schemas.microsoft.com/office/powerpoint/2010/main" val="2122082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7162800"/>
            <a:ext cx="20142200" cy="3810000"/>
          </a:xfrm>
          <a:prstGeom prst="rect">
            <a:avLst/>
          </a:prstGeom>
        </p:spPr>
        <p:txBody>
          <a:bodyPr rtlCol="0" anchor="t"/>
          <a:lstStyle/>
          <a:p>
            <a:pPr marL="571500" lvl="0" indent="-571500">
              <a:lnSpc>
                <a:spcPct val="1328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제가 담당했던 파트에서는 시스템에 영향을 줄만한 심각한 오류들은 발생하지 않았습니다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다만 그 외에 발생했던 제약사항으로는 회원가입 시 인증번호를 발송하는 기능을 구현하고 싶어 휴대폰 본인인증 서비스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알아봤는데 사업자가 아닌 개인이 발급하는 부분에 있어서 문제가 있었습니다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그래서 메일인증을 통해 가입인증 코드를 발급하는 방식으로 구현하고자 하였는데 시간부족으로 인하여 구현은 하지 못하였습니다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안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성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3FF3FB3-2BB5-497A-96F6-187F429D8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8346D-D740-8EA7-D21A-1B15AC5C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3FC0EA-1A8F-96A5-E14E-6A558A67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D2C258-8B36-5347-5C65-7EC4D40D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584249-98F4-D8B4-E807-54171BA531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DB6931-137D-F0C9-DF86-CA26FF2C0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DA0966B-0ED2-CF32-526D-3CF494F92D75}"/>
              </a:ext>
            </a:extLst>
          </p:cNvPr>
          <p:cNvSpPr txBox="1"/>
          <p:nvPr/>
        </p:nvSpPr>
        <p:spPr>
          <a:xfrm>
            <a:off x="1879600" y="7162800"/>
            <a:ext cx="20142200" cy="480060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328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상품 목록을 렌더링할 때 스크롤을 하게 되면 자동으로 상품 목록이 </a:t>
            </a:r>
            <a:r>
              <a:rPr lang="ko-KR" altLang="en-US" sz="2900" dirty="0" err="1">
                <a:latin typeface="Pretendard Bold" panose="020B0600000101010101" charset="-127"/>
                <a:ea typeface="Pretendard Bold" panose="020B0600000101010101" charset="-127"/>
              </a:rPr>
              <a:t>렌더링되는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 기능을 구현하려 하였다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하지만 구현 과정에서 동일한 목록이 반복적으로 출력되는 문제가 발생하였고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원인 파악 결과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스크롤 이벤트가 중복 호출되고 페이지 구분 처리 로직이 올바르지 않아 데이터 로딩이 정상적으로 이루어지지 않았다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이로 인해 사용자 입장에서 같은 데이터가 반복적으로 노출되는 불편이 있었다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개발 시간이 매우 한정적이었던 입장에서는 어쩔 수 없이 즉각적인 개선을 위해 무한 스크롤을 제거하고 </a:t>
            </a:r>
            <a:r>
              <a:rPr lang="ko-KR" altLang="en-US" sz="2900" dirty="0" err="1">
                <a:latin typeface="Pretendard Bold" panose="020B0600000101010101" charset="-127"/>
                <a:ea typeface="Pretendard Bold" panose="020B0600000101010101" charset="-127"/>
              </a:rPr>
              <a:t>페이징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 처리 방식을 적용하였고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b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900" dirty="0" err="1">
                <a:latin typeface="Pretendard Bold" panose="020B0600000101010101" charset="-127"/>
                <a:ea typeface="Pretendard Bold" panose="020B0600000101010101" charset="-127"/>
              </a:rPr>
              <a:t>페이징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 전환 후 데이터는 정상적으로 분리되어 출력되며 안정적인 탐색이 가능 해졌지만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무한 스크롤은 개인적으로도 매우 편리하다고 느낀 기능이기도 하고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꼭 구현해보고 싶은 기능이기에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추후 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Intersection Observer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적용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커서 기반 </a:t>
            </a:r>
            <a:r>
              <a:rPr lang="ko-KR" altLang="en-US" sz="2900" dirty="0" err="1">
                <a:latin typeface="Pretendard Bold" panose="020B0600000101010101" charset="-127"/>
                <a:ea typeface="Pretendard Bold" panose="020B0600000101010101" charset="-127"/>
              </a:rPr>
              <a:t>페이지네이션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dirty="0">
                <a:latin typeface="Pretendard Bold" panose="020B0600000101010101" charset="-127"/>
                <a:ea typeface="Pretendard Bold" panose="020B0600000101010101" charset="-127"/>
              </a:rPr>
              <a:t>최적화 기법을 통해 개선 후 재 구현 할 계획이다</a:t>
            </a:r>
            <a:r>
              <a:rPr lang="en-US" altLang="ko-KR" sz="29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29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9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E1FCB4-041D-0636-1D1E-794FB78DB2FB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 강 호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C3A1A9-F77B-AC00-4DCC-9E9BC40DB5AE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6721CA-E86A-0F6B-E01D-69274D209A0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7CAC0F-9C2F-7351-ADC1-C66867F13BB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77CFFEC1-25D2-95AB-5526-834348C4A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63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310A3-9B87-0FE7-1E0E-97C54D0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17BA08-110F-1DE7-B75F-14E651F4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248CE-5A07-B504-FD67-8A9C0AF5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988C18-9333-43F0-190A-8DCA1E0128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3FA32C-2BAD-00BA-6394-D128AF3B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339" y="5239139"/>
            <a:ext cx="3492500" cy="1143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AFE05D2-0FD0-DC94-EB78-B69A753ECE78}"/>
              </a:ext>
            </a:extLst>
          </p:cNvPr>
          <p:cNvSpPr txBox="1"/>
          <p:nvPr/>
        </p:nvSpPr>
        <p:spPr>
          <a:xfrm>
            <a:off x="1879600" y="6512766"/>
            <a:ext cx="20142200" cy="6680199"/>
          </a:xfrm>
          <a:prstGeom prst="rect">
            <a:avLst/>
          </a:prstGeom>
        </p:spPr>
        <p:txBody>
          <a:bodyPr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9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WebSocket </a:t>
            </a:r>
            <a:r>
              <a:rPr kumimoji="0" lang="ko-KR" altLang="en-US" sz="29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을 이용하여 실시간 채팅을 구현하면서 채팅 메시지 목록을 불러올 때 채팅방은 존재하나 해당 채팅방을 들어가면 메시지 내역이 출력되지 않는 오류가 발생하였습니다</a:t>
            </a:r>
            <a:r>
              <a:rPr kumimoji="0" lang="en-US" altLang="ko-KR" sz="29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브라우저 콘솔창에서도 어떤 오류 메시지도 없고 프로그램의 콘솔 창에도 오류 메시지가 출력되지 않으며 해당 부분을 어떻게 해결해야 할지 막막했습니다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그래서 채팅의 입력부터 서버에 전송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DB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에 저장 등 이뤄지는 로직에 대한 모든 과정을 하나하나 따라가 보기로 했고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결국 채팅 메시지의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그룹핑을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통해서 마이페이지에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리스트를 출력할 때 제대로 된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그룹핑이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이뤄지지 않았음을 발견할 수 있었고 이를 판매 글 번호와 수신자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송신자를 기준으로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하지 않고 판매 글 번호와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채팅방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ID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통하여 다시 </a:t>
            </a:r>
            <a:r>
              <a:rPr lang="ko-KR" altLang="en-US" sz="29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그룹핑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하면서 문제를 해결할 수 있었습니다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9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900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판매 글 등록을 테스트 해보면서 사진 파일을 업로드 하는데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몇몇의 테스트가 오류가 발생하는 부분을 발견할 수 있었습니다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이를 여러 번 다른 조건으로 반복하여 등록 테스트를 진행한 결과 사진의 업로드 개수에 따라서 오류가 발생함을 포착할 수 있었고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이는 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tomcat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서버의 특성 상 사진 파일의 업로드는 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3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개로 제한 되어있음을 알 수 있게 되었습니다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그리고 이는 업로드할 사진 파일의 최대 개수를 제한하면서 문제를 해결할 수 있었습니다</a:t>
            </a:r>
            <a:r>
              <a:rPr lang="en-US" altLang="ko-KR" sz="29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kumimoji="0" lang="ko-KR" altLang="en-US" sz="29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66A8E9C-D7DF-A915-5E72-0C6A523E27BF}"/>
              </a:ext>
            </a:extLst>
          </p:cNvPr>
          <p:cNvSpPr txBox="1"/>
          <p:nvPr/>
        </p:nvSpPr>
        <p:spPr>
          <a:xfrm>
            <a:off x="2781689" y="5499489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조 현 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3C03C5-AD2F-A63A-E3C5-AFD596E08DB3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3E1B5F-33DE-936D-1E58-8EE8D80D40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CAE394-F699-D348-0EFA-CB148F4DC38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DF0903D-D947-7B11-40B7-CA9B37AAE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50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48D58-96C7-4351-C154-DF8A89E4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81C80-F468-3B13-3C88-402B69DB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64266F-5348-E54C-8BFA-571FBBC3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5A85B1-4B48-AA82-E99D-CAD3E819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AAA913-DD6E-025D-9B4B-BBC9A43B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F55EC7B-DEE9-0071-DE94-8F5AD97E6290}"/>
              </a:ext>
            </a:extLst>
          </p:cNvPr>
          <p:cNvSpPr txBox="1"/>
          <p:nvPr/>
        </p:nvSpPr>
        <p:spPr>
          <a:xfrm>
            <a:off x="1879600" y="7251700"/>
            <a:ext cx="20142200" cy="4025900"/>
          </a:xfrm>
          <a:prstGeom prst="rect">
            <a:avLst/>
          </a:prstGeom>
        </p:spPr>
        <p:txBody>
          <a:bodyPr rtlCol="0" anchor="t"/>
          <a:lstStyle/>
          <a:p>
            <a:pPr marL="571500" indent="-571500">
              <a:lnSpc>
                <a:spcPct val="1328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Main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페이지와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product_list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페이지 간의 이동에서 발생하는 새로 고침 때문에 생각했던 모든 기능들의 동작이  내 의도대로 구현이 되지 않았다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 Api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로 받아오는 데이터를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db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에 맞게 파싱하고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결과값을 바로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view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페이지에 띄우는 과정이 머리로는 쉬웠지만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실제로 경험해보니 난해하고 어려웠다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 Html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의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a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href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나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form action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이 새로 고침을 발생 시킬 수 밖에 없다는 것을 알고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이를 막기 위해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ajax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방식 중 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fetch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를 사용하여 비동기 호출로 필요한 화면영역만 업데이트 하도록 구현했고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필터 변경이나 페이지 이동시 전체 새로 고침 없이 즉시 결과를 반영할 수 있게 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구현을 통해 비동기처리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DOM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조작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이벤트 제어의 설계중요성을 체감했고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 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브라우저 기본 동작과 </a:t>
            </a:r>
            <a:r>
              <a:rPr lang="en-US" altLang="ko-KR" sz="3000" spc="-175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js</a:t>
            </a:r>
            <a:r>
              <a:rPr lang="ko-KR" altLang="en-US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를 활용한 화면 갱신 방식 간의 차이를 조금 이해하게 되었다</a:t>
            </a:r>
            <a:r>
              <a:rPr lang="en-US" altLang="ko-KR" sz="3000" spc="-175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</a:t>
            </a:r>
            <a:endParaRPr lang="ko-KR" altLang="en-US" sz="3000" spc="-175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  <a:cs typeface="Pretendard Light" panose="02000403000000020004" pitchFamily="50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4375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3FD8F8-01BA-5C5F-A894-47A3F5731098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최 원 경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E49118-44F8-51E8-92ED-D9606CC2C6B2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C5CB701-5E00-0DAE-A888-1383597179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EEE7B6-2B0C-9929-5E47-BB8011D87BC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E7CF9D1-633C-4B30-BE12-979F0A28F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7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9690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6235700"/>
            <a:ext cx="175768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8655050"/>
            <a:ext cx="175768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10706100"/>
            <a:ext cx="175768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13144500"/>
            <a:ext cx="175768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6235700"/>
            <a:ext cx="39624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8655050"/>
            <a:ext cx="39624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0712450"/>
            <a:ext cx="3962400" cy="38100"/>
          </a:xfrm>
          <a:prstGeom prst="rect">
            <a:avLst/>
          </a:prstGeom>
          <a:solidFill>
            <a:srgbClr val="5CABA4"/>
          </a:solidFill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3144500"/>
            <a:ext cx="3962400" cy="38100"/>
          </a:xfrm>
          <a:prstGeom prst="rect">
            <a:avLst/>
          </a:prstGeom>
          <a:solidFill>
            <a:srgbClr val="5CABA4"/>
          </a:solidFill>
        </p:spPr>
      </p:pic>
      <p:sp>
        <p:nvSpPr>
          <p:cNvPr id="14" name="TextBox 14"/>
          <p:cNvSpPr txBox="1"/>
          <p:nvPr/>
        </p:nvSpPr>
        <p:spPr>
          <a:xfrm>
            <a:off x="5422900" y="10896600"/>
            <a:ext cx="16802100" cy="23622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24499"/>
              </a:lnSpc>
              <a:defRPr/>
            </a:pP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중고거래 플랫폼 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당근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이라는 모티브로 삼아서 기능 구상보단 구현에 집중을 둔 프로젝트였다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외부 </a:t>
            </a:r>
            <a:r>
              <a:rPr lang="en-US" altLang="ko-KR" sz="22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처음 써보고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제공하는 데이터를 우리 프로젝트의 의도에 맞게 수만개의 데이터를 </a:t>
            </a:r>
            <a:r>
              <a:rPr lang="ko-KR" altLang="en-US" sz="2200" spc="-96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파싱해서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서버를 구축해 보기도 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확실히 아직 스킬 적으로 너무 부족한점이 많아 내가 생각했던 기능 구상과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 기능구현의 괴리가 컸다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그러다 보니 내가 맡은 파트에서 시간을 너무 소모해 프로젝트 전체가 딜레이 된 느낌이 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차원적으로 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view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페이지를 바라봐서 각 페이지 간의 쓰임새가 같은 겹치는 함수들이 있었고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지금은 페이지마다 각각 구성된 상태라 헷갈리는 순간들도 있었다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공용함수 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area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구성해서 구현했으면 시간도 줄고 코드의 양과 가독성도 개선시킬 수 있었는데 너무 늦게 깨닫고 시도해보지 않은 점이 제일 아쉽다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700" y="1171575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22900" y="8877300"/>
            <a:ext cx="16802100" cy="1943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정해진 기간 내에 시작하고 끝마쳐야 하는 다른 프로젝트가 따로 존재했기에 이 프로젝트를 진행하다 중간에 공백이 한 달 가량 생겨버리고 이후에 다시 진행하려다 보니 로직이나 흐름에 대한 이해가 흐릿해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 부분들이 존재하여 다시 재개하는데 약간의 어려움을 겪은 부분이 아쉽다고 생각합니다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 채팅 기능에서 채팅 상대방이 채팅방을 나갔을 경우 해당 채팅방에서 남아있는 사용자에게 상대방의 부재에 대한 정보를 주는 기능을 추가했으면 더 좋지 않았을까 하는 개선점에 대한 아쉬움이 남습니다</a:t>
            </a:r>
            <a:r>
              <a:rPr kumimoji="0" lang="en-US" altLang="ko-KR" sz="22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kumimoji="0" lang="ko-KR" altLang="en-US" sz="22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8300" y="944245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22900" y="6375400"/>
            <a:ext cx="16802100" cy="23114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24499"/>
              </a:lnSpc>
              <a:defRPr/>
            </a:pP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이번 프로젝트는 개발 시간이 매우 제한적이었고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그로 인해 일부 기능 구현이나 완성도 면에서 아쉬움이 남는다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그러나 단순히 요구사항에 맞춰 개발했던 이전 프로젝트와 달리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이번에는 주제 선정 단계부터 팀과 함께 직접 참여하게 되었다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통해 단순 구현을 넘어 스스로 구상한 아이디어를 실제로 적용해 볼 수 있었고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과정에서 흥미도와 만족도가 크게 높아졌다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 한정된 시간 안에서 우선순위를 정하고 핵심 기능을 중심으로 개발을 진행하면서 프로젝트 관리 능력의 중요성을 체감할 수 있었다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앞으로는 내가 개발하고 싶은 기능이나 기술적 도전을 주제로 선정해 프로젝트를 진행함으로써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주도적이고 심화된 개발 경험을 쌓아야 함이 필요하다고 생각이 들었다</a:t>
            </a:r>
            <a:r>
              <a:rPr lang="en-US" altLang="ko-KR" sz="2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2200" spc="-96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0200" y="70993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22900" y="4552950"/>
            <a:ext cx="16802100" cy="139065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24499"/>
              </a:lnSpc>
              <a:defRPr/>
            </a:pP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정규 프로젝트 사이에 시간이 남아서 진행하게 된 프로젝트라 시간이 너무 부족했습니다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 시 인증번호를 발급받아 인증하는 기능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관리자가 신고 받은 판매 글을 삭제 및 신고 받은 유저를 제재하는 기능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아이디 찾기 및 비밀번호 재설정 기능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구매를 원하는 물품을 장바구니에 담아둘 수 있는 기능 등 생각해둔 기능들을 모두 구현하지 못한점이 아쉽습니다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 </a:t>
            </a:r>
            <a:r>
              <a:rPr lang="ko-KR" altLang="en-US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그래도 개인적으로 만족스러웠던 점은 회원가입 시 필요한 조건들을 잘 구현한 것 같아서 만족스럽습니다</a:t>
            </a:r>
            <a:r>
              <a:rPr lang="en-US" altLang="ko-KR" sz="2200" spc="-96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22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24000" y="49530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자체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평가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느낀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자체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느낀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F822DE22-3912-7234-4B6F-C10A486EF5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70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6900"/>
            <a:ext cx="24384000" cy="421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117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21700" y="5080000"/>
            <a:ext cx="7366000" cy="355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0000" b="0" i="0" u="none" strike="noStrike" dirty="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F5ADA-EF64-FA11-4B94-495C9A1D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2FF528-3DEF-9197-5EBB-897CDD1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EE7541-0AD1-3D10-F1E8-E42E416E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977446D-C3E8-3C63-AAF8-6E31F5EF0D68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Chapter.2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CB485E-6594-E101-A903-ABA4D3AECBBF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466" dirty="0">
                <a:solidFill>
                  <a:srgbClr val="000000"/>
                </a:solidFill>
                <a:latin typeface="Calibri"/>
                <a:ea typeface="Pretendard Bold"/>
              </a:rPr>
              <a:t>진행 및 결과</a:t>
            </a:r>
            <a:endParaRPr kumimoji="0" lang="ko-KR" altLang="en-US" sz="746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3390900"/>
            <a:ext cx="8343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ERD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모델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A8B9111-A010-4D61-426C-F26A0A7A1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5029200"/>
            <a:ext cx="7516876" cy="68731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B75B968-DA61-687E-D9B3-99C157B2A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4876800"/>
            <a:ext cx="12382500" cy="59206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1BBF82-1F2E-76C5-C11B-A7A0528968C9}"/>
              </a:ext>
            </a:extLst>
          </p:cNvPr>
          <p:cNvSpPr txBox="1"/>
          <p:nvPr/>
        </p:nvSpPr>
        <p:spPr>
          <a:xfrm>
            <a:off x="4133850" y="11859821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논리적 모델링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(Logical ERD)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A9653-7107-B71F-837C-8EBDECD40987}"/>
              </a:ext>
            </a:extLst>
          </p:cNvPr>
          <p:cNvSpPr txBox="1"/>
          <p:nvPr/>
        </p:nvSpPr>
        <p:spPr>
          <a:xfrm>
            <a:off x="15335250" y="1185982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물리적 모델링</a:t>
            </a:r>
            <a:r>
              <a:rPr lang="en-US" altLang="ko-KR" sz="2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(Physical ERD)</a:t>
            </a:r>
            <a:endParaRPr lang="ko-KR" altLang="en-US" sz="2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83CA-309A-8D14-52FD-536A0E59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A4FA5C-216F-652D-C4C5-2CCA81EE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69D86D-37CA-060B-D830-3E07A128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BBF530-2249-02C1-5FDB-C5B62621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38CD76-0A1B-A692-FD6F-F7ABCF2EF6C5}"/>
              </a:ext>
            </a:extLst>
          </p:cNvPr>
          <p:cNvSpPr txBox="1"/>
          <p:nvPr/>
        </p:nvSpPr>
        <p:spPr>
          <a:xfrm>
            <a:off x="1943100" y="3390900"/>
            <a:ext cx="9182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유스케이스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다이어그램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DE52A9-370B-BD6A-1521-D3144B36991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AD83F2-A9E8-4623-F85E-593981682F3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5F52FF-9F74-D298-2986-F38805D34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35286"/>
            <a:ext cx="11963400" cy="80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4052</Words>
  <Application>Microsoft Office PowerPoint</Application>
  <PresentationFormat>사용자 지정</PresentationFormat>
  <Paragraphs>478</Paragraphs>
  <Slides>66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7" baseType="lpstr">
      <vt:lpstr>맑은 고딕</vt:lpstr>
      <vt:lpstr>Pretendard ExtraLight</vt:lpstr>
      <vt:lpstr>Pretendard SemiBold</vt:lpstr>
      <vt:lpstr>Calibri</vt:lpstr>
      <vt:lpstr>Arial</vt:lpstr>
      <vt:lpstr>Pretendard Medium</vt:lpstr>
      <vt:lpstr>Pretendard Regular</vt:lpstr>
      <vt:lpstr>Pretendard Bold</vt:lpstr>
      <vt:lpstr>Pretendard Light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217</cp:revision>
  <dcterms:created xsi:type="dcterms:W3CDTF">2006-08-16T00:00:00Z</dcterms:created>
  <dcterms:modified xsi:type="dcterms:W3CDTF">2025-09-08T05:21:54Z</dcterms:modified>
</cp:coreProperties>
</file>